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7" r:id="rId2"/>
    <p:sldId id="287" r:id="rId3"/>
    <p:sldId id="2145706362" r:id="rId4"/>
    <p:sldId id="2145706387" r:id="rId5"/>
    <p:sldId id="2145706388" r:id="rId6"/>
    <p:sldId id="2145706389" r:id="rId7"/>
    <p:sldId id="2145706417" r:id="rId8"/>
    <p:sldId id="2145706396" r:id="rId9"/>
    <p:sldId id="2145706394" r:id="rId10"/>
    <p:sldId id="2145706407" r:id="rId11"/>
    <p:sldId id="2145706422" r:id="rId12"/>
    <p:sldId id="2145706423" r:id="rId13"/>
    <p:sldId id="2145706418" r:id="rId14"/>
    <p:sldId id="2145706424" r:id="rId15"/>
    <p:sldId id="2145706397" r:id="rId16"/>
    <p:sldId id="2145706385" r:id="rId17"/>
    <p:sldId id="2145706386" r:id="rId18"/>
    <p:sldId id="2145706425" r:id="rId19"/>
    <p:sldId id="2145706383" r:id="rId20"/>
    <p:sldId id="2145706408" r:id="rId21"/>
    <p:sldId id="2145706381" r:id="rId22"/>
    <p:sldId id="2145706382" r:id="rId23"/>
    <p:sldId id="2145706414" r:id="rId24"/>
    <p:sldId id="2145706415" r:id="rId25"/>
    <p:sldId id="2145706416" r:id="rId26"/>
    <p:sldId id="2145706421" r:id="rId27"/>
    <p:sldId id="2145706426" r:id="rId28"/>
    <p:sldId id="2145706440" r:id="rId29"/>
    <p:sldId id="2145706427" r:id="rId30"/>
    <p:sldId id="2145706419" r:id="rId31"/>
    <p:sldId id="2145706434" r:id="rId32"/>
    <p:sldId id="2145706435" r:id="rId33"/>
    <p:sldId id="2145706436" r:id="rId34"/>
    <p:sldId id="2145706443" r:id="rId35"/>
    <p:sldId id="2145706442" r:id="rId36"/>
    <p:sldId id="2145706441" r:id="rId37"/>
    <p:sldId id="2145706438" r:id="rId38"/>
    <p:sldId id="2145706439" r:id="rId39"/>
    <p:sldId id="2145706392" r:id="rId40"/>
    <p:sldId id="27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25" autoAdjust="0"/>
    <p:restoredTop sz="65578"/>
  </p:normalViewPr>
  <p:slideViewPr>
    <p:cSldViewPr snapToGrid="0" snapToObjects="1">
      <p:cViewPr varScale="1">
        <p:scale>
          <a:sx n="43" d="100"/>
          <a:sy n="43" d="100"/>
        </p:scale>
        <p:origin x="1444"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20AB69-DFE2-4904-80B7-A8445578A5E4}"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7313FB5-BF19-4372-96C7-92D29EC20A05}">
      <dgm:prSet/>
      <dgm:spPr>
        <a:xfrm>
          <a:off x="0" y="462"/>
          <a:ext cx="2743200" cy="756945"/>
        </a:xfrm>
        <a:prstGeom prst="rect">
          <a:avLst/>
        </a:prstGeom>
        <a:noFill/>
        <a:ln>
          <a:noFill/>
        </a:ln>
        <a:effectLst/>
      </dgm:spPr>
      <dgm:t>
        <a:bodyPr/>
        <a:lstStyle/>
        <a:p>
          <a:pPr>
            <a:buNone/>
          </a:pPr>
          <a:r>
            <a:rPr lang="en-US" b="1" dirty="0">
              <a:solidFill>
                <a:sysClr val="windowText" lastClr="000000"/>
              </a:solidFill>
              <a:latin typeface="Corbel" panose="020B0503020204020204"/>
              <a:ea typeface="+mn-ea"/>
              <a:cs typeface="+mn-cs"/>
            </a:rPr>
            <a:t>28 Institutions, </a:t>
          </a:r>
        </a:p>
        <a:p>
          <a:pPr>
            <a:buNone/>
          </a:pPr>
          <a:r>
            <a:rPr lang="en-US" b="1" dirty="0">
              <a:solidFill>
                <a:sysClr val="windowText" lastClr="000000"/>
              </a:solidFill>
              <a:latin typeface="Corbel" panose="020B0503020204020204"/>
              <a:ea typeface="+mn-ea"/>
              <a:cs typeface="+mn-cs"/>
            </a:rPr>
            <a:t>12 Public </a:t>
          </a:r>
        </a:p>
      </dgm:t>
    </dgm:pt>
    <dgm:pt modelId="{C92C19E3-22B3-4D42-8514-12E12FE0E715}" type="parTrans" cxnId="{0268562F-6D81-4A3F-8D0C-2DF355597AE0}">
      <dgm:prSet/>
      <dgm:spPr/>
      <dgm:t>
        <a:bodyPr/>
        <a:lstStyle/>
        <a:p>
          <a:endParaRPr lang="en-US" b="1"/>
        </a:p>
      </dgm:t>
    </dgm:pt>
    <dgm:pt modelId="{BF5A1F43-C778-495B-94AE-9AB34D90A8E0}" type="sibTrans" cxnId="{0268562F-6D81-4A3F-8D0C-2DF355597AE0}">
      <dgm:prSet/>
      <dgm:spPr/>
      <dgm:t>
        <a:bodyPr/>
        <a:lstStyle/>
        <a:p>
          <a:endParaRPr lang="en-US" b="1"/>
        </a:p>
      </dgm:t>
    </dgm:pt>
    <dgm:pt modelId="{6F6EA57B-36DD-444E-AC22-12D2B72809BA}">
      <dgm:prSet/>
      <dgm:spPr>
        <a:xfrm>
          <a:off x="0" y="757407"/>
          <a:ext cx="2743200" cy="756945"/>
        </a:xfrm>
        <a:prstGeom prst="rect">
          <a:avLst/>
        </a:prstGeom>
        <a:noFill/>
        <a:ln>
          <a:noFill/>
        </a:ln>
        <a:effectLst/>
      </dgm:spPr>
      <dgm:t>
        <a:bodyPr/>
        <a:lstStyle/>
        <a:p>
          <a:pPr>
            <a:buNone/>
          </a:pPr>
          <a:r>
            <a:rPr lang="en-US" b="1" dirty="0">
              <a:solidFill>
                <a:sysClr val="windowText" lastClr="000000"/>
              </a:solidFill>
              <a:latin typeface="Corbel" panose="020B0503020204020204"/>
              <a:ea typeface="+mn-ea"/>
              <a:cs typeface="+mn-cs"/>
            </a:rPr>
            <a:t>72 Campuses</a:t>
          </a:r>
        </a:p>
      </dgm:t>
    </dgm:pt>
    <dgm:pt modelId="{C6F678EF-5FB3-4612-80DB-2DD72B76CC14}" type="parTrans" cxnId="{4D9C0AAB-449D-4592-A267-F03AD8ACEDCA}">
      <dgm:prSet/>
      <dgm:spPr/>
      <dgm:t>
        <a:bodyPr/>
        <a:lstStyle/>
        <a:p>
          <a:endParaRPr lang="en-US" b="1"/>
        </a:p>
      </dgm:t>
    </dgm:pt>
    <dgm:pt modelId="{34C4891F-190B-4C88-9D09-BBA391F395F5}" type="sibTrans" cxnId="{4D9C0AAB-449D-4592-A267-F03AD8ACEDCA}">
      <dgm:prSet/>
      <dgm:spPr/>
      <dgm:t>
        <a:bodyPr/>
        <a:lstStyle/>
        <a:p>
          <a:endParaRPr lang="en-US" b="1"/>
        </a:p>
      </dgm:t>
    </dgm:pt>
    <dgm:pt modelId="{C2040955-9E1E-4662-AD46-4E565E094811}">
      <dgm:prSet/>
      <dgm:spPr>
        <a:xfrm>
          <a:off x="0" y="1514353"/>
          <a:ext cx="2743200" cy="756945"/>
        </a:xfrm>
        <a:prstGeom prst="rect">
          <a:avLst/>
        </a:prstGeom>
        <a:noFill/>
        <a:ln>
          <a:noFill/>
        </a:ln>
        <a:effectLst/>
      </dgm:spPr>
      <dgm:t>
        <a:bodyPr/>
        <a:lstStyle/>
        <a:p>
          <a:pPr>
            <a:buNone/>
          </a:pPr>
          <a:r>
            <a:rPr lang="en-US" b="1" dirty="0">
              <a:solidFill>
                <a:sysClr val="windowText" lastClr="000000"/>
              </a:solidFill>
              <a:latin typeface="Corbel" panose="020B0503020204020204"/>
              <a:ea typeface="+mn-ea"/>
              <a:cs typeface="+mn-cs"/>
            </a:rPr>
            <a:t>430,000+ Students</a:t>
          </a:r>
        </a:p>
      </dgm:t>
    </dgm:pt>
    <dgm:pt modelId="{033AC9FA-E6E4-469B-BCE5-CC93499BDB45}" type="parTrans" cxnId="{EE19DA27-91D0-4343-9349-AC7B125E6387}">
      <dgm:prSet/>
      <dgm:spPr/>
      <dgm:t>
        <a:bodyPr/>
        <a:lstStyle/>
        <a:p>
          <a:endParaRPr lang="en-US" b="1"/>
        </a:p>
      </dgm:t>
    </dgm:pt>
    <dgm:pt modelId="{8CCF4119-B7EF-465C-9F9E-5EA1786BA520}" type="sibTrans" cxnId="{EE19DA27-91D0-4343-9349-AC7B125E6387}">
      <dgm:prSet/>
      <dgm:spPr/>
      <dgm:t>
        <a:bodyPr/>
        <a:lstStyle/>
        <a:p>
          <a:endParaRPr lang="en-US" b="1"/>
        </a:p>
      </dgm:t>
    </dgm:pt>
    <dgm:pt modelId="{8A3B36A7-4A7F-48FD-8564-99AD9FC6C929}">
      <dgm:prSet/>
      <dgm:spPr>
        <a:xfrm>
          <a:off x="0" y="2271298"/>
          <a:ext cx="2743200" cy="756945"/>
        </a:xfrm>
        <a:prstGeom prst="rect">
          <a:avLst/>
        </a:prstGeom>
        <a:noFill/>
        <a:ln>
          <a:noFill/>
        </a:ln>
        <a:effectLst/>
      </dgm:spPr>
      <dgm:t>
        <a:bodyPr/>
        <a:lstStyle/>
        <a:p>
          <a:pPr>
            <a:buNone/>
          </a:pPr>
          <a:r>
            <a:rPr lang="en-US" b="1" dirty="0">
              <a:solidFill>
                <a:sysClr val="windowText" lastClr="000000"/>
              </a:solidFill>
              <a:latin typeface="Corbel" panose="020B0503020204020204"/>
              <a:ea typeface="+mn-ea"/>
              <a:cs typeface="+mn-cs"/>
            </a:rPr>
            <a:t>97,000+ Degrees Awarded</a:t>
          </a:r>
        </a:p>
      </dgm:t>
    </dgm:pt>
    <dgm:pt modelId="{EB37664E-E956-4CD6-8B89-A881185AA0EA}" type="parTrans" cxnId="{2EAD43DB-F796-4E24-9D17-61DD2B65C875}">
      <dgm:prSet/>
      <dgm:spPr/>
      <dgm:t>
        <a:bodyPr/>
        <a:lstStyle/>
        <a:p>
          <a:endParaRPr lang="en-US" b="1"/>
        </a:p>
      </dgm:t>
    </dgm:pt>
    <dgm:pt modelId="{17539C04-CB4D-4AA4-815E-0AC757FCAF6E}" type="sibTrans" cxnId="{2EAD43DB-F796-4E24-9D17-61DD2B65C875}">
      <dgm:prSet/>
      <dgm:spPr/>
      <dgm:t>
        <a:bodyPr/>
        <a:lstStyle/>
        <a:p>
          <a:endParaRPr lang="en-US" b="1"/>
        </a:p>
      </dgm:t>
    </dgm:pt>
    <dgm:pt modelId="{653AE202-93D2-430F-AAD9-F2C4BE74EDA3}">
      <dgm:prSet/>
      <dgm:spPr>
        <a:xfrm>
          <a:off x="0" y="3028244"/>
          <a:ext cx="2743200" cy="756945"/>
        </a:xfrm>
        <a:prstGeom prst="rect">
          <a:avLst/>
        </a:prstGeom>
        <a:noFill/>
        <a:ln>
          <a:noFill/>
        </a:ln>
        <a:effectLst/>
      </dgm:spPr>
      <dgm:t>
        <a:bodyPr/>
        <a:lstStyle/>
        <a:p>
          <a:pPr>
            <a:buNone/>
          </a:pPr>
          <a:r>
            <a:rPr lang="en-US" b="1" dirty="0">
              <a:solidFill>
                <a:sysClr val="windowText" lastClr="000000"/>
              </a:solidFill>
              <a:latin typeface="Corbel" panose="020B0503020204020204"/>
              <a:ea typeface="+mn-ea"/>
              <a:cs typeface="+mn-cs"/>
            </a:rPr>
            <a:t>2</a:t>
          </a:r>
          <a:r>
            <a:rPr lang="en-US" b="1" baseline="30000" dirty="0">
              <a:solidFill>
                <a:sysClr val="windowText" lastClr="000000"/>
              </a:solidFill>
              <a:latin typeface="Corbel" panose="020B0503020204020204"/>
              <a:ea typeface="+mn-ea"/>
              <a:cs typeface="+mn-cs"/>
            </a:rPr>
            <a:t>nd</a:t>
          </a:r>
          <a:r>
            <a:rPr lang="en-US" b="1" dirty="0">
              <a:solidFill>
                <a:sysClr val="windowText" lastClr="000000"/>
              </a:solidFill>
              <a:latin typeface="Corbel" panose="020B0503020204020204"/>
              <a:ea typeface="+mn-ea"/>
              <a:cs typeface="+mn-cs"/>
            </a:rPr>
            <a:t> Lowest Tuition in the Country </a:t>
          </a:r>
        </a:p>
      </dgm:t>
    </dgm:pt>
    <dgm:pt modelId="{F75B2832-E3C1-422B-830E-65258229E44B}" type="parTrans" cxnId="{ED94E202-6A41-41B0-AE5F-60F7A38E4066}">
      <dgm:prSet/>
      <dgm:spPr/>
      <dgm:t>
        <a:bodyPr/>
        <a:lstStyle/>
        <a:p>
          <a:endParaRPr lang="en-US" b="1"/>
        </a:p>
      </dgm:t>
    </dgm:pt>
    <dgm:pt modelId="{E96E2575-D331-4C92-948C-50F426F9CE82}" type="sibTrans" cxnId="{ED94E202-6A41-41B0-AE5F-60F7A38E4066}">
      <dgm:prSet/>
      <dgm:spPr/>
      <dgm:t>
        <a:bodyPr/>
        <a:lstStyle/>
        <a:p>
          <a:endParaRPr lang="en-US" b="1"/>
        </a:p>
      </dgm:t>
    </dgm:pt>
    <dgm:pt modelId="{3BD4A277-A793-4897-81CE-5E1DB595F8AE}" type="pres">
      <dgm:prSet presAssocID="{C220AB69-DFE2-4904-80B7-A8445578A5E4}" presName="vert0" presStyleCnt="0">
        <dgm:presLayoutVars>
          <dgm:dir/>
          <dgm:animOne val="branch"/>
          <dgm:animLvl val="lvl"/>
        </dgm:presLayoutVars>
      </dgm:prSet>
      <dgm:spPr/>
    </dgm:pt>
    <dgm:pt modelId="{D3BC3BAE-F867-4551-9DB1-11AEE6FA0BE4}" type="pres">
      <dgm:prSet presAssocID="{D7313FB5-BF19-4372-96C7-92D29EC20A05}" presName="thickLine" presStyleLbl="alignNode1" presStyleIdx="0" presStyleCnt="5"/>
      <dgm:spPr>
        <a:xfrm>
          <a:off x="0" y="462"/>
          <a:ext cx="2743200" cy="0"/>
        </a:xfrm>
        <a:prstGeom prst="line">
          <a:avLst/>
        </a:prstGeom>
        <a:solidFill>
          <a:srgbClr val="97E9D5">
            <a:hueOff val="0"/>
            <a:satOff val="0"/>
            <a:lumOff val="0"/>
            <a:alphaOff val="0"/>
          </a:srgbClr>
        </a:solidFill>
        <a:ln w="12700" cap="flat" cmpd="sng" algn="ctr">
          <a:solidFill>
            <a:srgbClr val="97E9D5">
              <a:hueOff val="0"/>
              <a:satOff val="0"/>
              <a:lumOff val="0"/>
              <a:alphaOff val="0"/>
            </a:srgbClr>
          </a:solidFill>
          <a:prstDash val="solid"/>
          <a:miter lim="800000"/>
        </a:ln>
        <a:effectLst/>
      </dgm:spPr>
    </dgm:pt>
    <dgm:pt modelId="{2159A1F6-C1E1-4E8F-B1E8-34272AF7E92F}" type="pres">
      <dgm:prSet presAssocID="{D7313FB5-BF19-4372-96C7-92D29EC20A05}" presName="horz1" presStyleCnt="0"/>
      <dgm:spPr/>
    </dgm:pt>
    <dgm:pt modelId="{947BF0D3-CB60-4AF1-B1E1-9C3DA8A55818}" type="pres">
      <dgm:prSet presAssocID="{D7313FB5-BF19-4372-96C7-92D29EC20A05}" presName="tx1" presStyleLbl="revTx" presStyleIdx="0" presStyleCnt="5"/>
      <dgm:spPr/>
    </dgm:pt>
    <dgm:pt modelId="{77C67E92-49FE-4F43-8738-BEE3EB6D07FD}" type="pres">
      <dgm:prSet presAssocID="{D7313FB5-BF19-4372-96C7-92D29EC20A05}" presName="vert1" presStyleCnt="0"/>
      <dgm:spPr/>
    </dgm:pt>
    <dgm:pt modelId="{48861075-5C7F-4160-91F2-1594D77CDA3B}" type="pres">
      <dgm:prSet presAssocID="{6F6EA57B-36DD-444E-AC22-12D2B72809BA}" presName="thickLine" presStyleLbl="alignNode1" presStyleIdx="1" presStyleCnt="5"/>
      <dgm:spPr>
        <a:xfrm>
          <a:off x="0" y="757407"/>
          <a:ext cx="2743200" cy="0"/>
        </a:xfrm>
        <a:prstGeom prst="line">
          <a:avLst/>
        </a:prstGeom>
        <a:solidFill>
          <a:srgbClr val="97E9D5">
            <a:hueOff val="-1278249"/>
            <a:satOff val="-1705"/>
            <a:lumOff val="-5098"/>
            <a:alphaOff val="0"/>
          </a:srgbClr>
        </a:solidFill>
        <a:ln w="12700" cap="flat" cmpd="sng" algn="ctr">
          <a:solidFill>
            <a:srgbClr val="97E9D5">
              <a:hueOff val="-1278249"/>
              <a:satOff val="-1705"/>
              <a:lumOff val="-5098"/>
              <a:alphaOff val="0"/>
            </a:srgbClr>
          </a:solidFill>
          <a:prstDash val="solid"/>
          <a:miter lim="800000"/>
        </a:ln>
        <a:effectLst/>
      </dgm:spPr>
    </dgm:pt>
    <dgm:pt modelId="{15664D5F-F744-48D6-9809-FD658325809B}" type="pres">
      <dgm:prSet presAssocID="{6F6EA57B-36DD-444E-AC22-12D2B72809BA}" presName="horz1" presStyleCnt="0"/>
      <dgm:spPr/>
    </dgm:pt>
    <dgm:pt modelId="{B1179735-CCC8-4283-A965-31E3DE9C2170}" type="pres">
      <dgm:prSet presAssocID="{6F6EA57B-36DD-444E-AC22-12D2B72809BA}" presName="tx1" presStyleLbl="revTx" presStyleIdx="1" presStyleCnt="5"/>
      <dgm:spPr/>
    </dgm:pt>
    <dgm:pt modelId="{0C3B2EA1-AEC2-42D4-BD3C-4C534BBEEE38}" type="pres">
      <dgm:prSet presAssocID="{6F6EA57B-36DD-444E-AC22-12D2B72809BA}" presName="vert1" presStyleCnt="0"/>
      <dgm:spPr/>
    </dgm:pt>
    <dgm:pt modelId="{B7B8621B-955F-43D7-AA84-5F3FBC468256}" type="pres">
      <dgm:prSet presAssocID="{C2040955-9E1E-4662-AD46-4E565E094811}" presName="thickLine" presStyleLbl="alignNode1" presStyleIdx="2" presStyleCnt="5"/>
      <dgm:spPr>
        <a:xfrm>
          <a:off x="0" y="1514353"/>
          <a:ext cx="2743200" cy="0"/>
        </a:xfrm>
        <a:prstGeom prst="line">
          <a:avLst/>
        </a:prstGeom>
        <a:solidFill>
          <a:srgbClr val="97E9D5">
            <a:hueOff val="-2556499"/>
            <a:satOff val="-3410"/>
            <a:lumOff val="-10196"/>
            <a:alphaOff val="0"/>
          </a:srgbClr>
        </a:solidFill>
        <a:ln w="12700" cap="flat" cmpd="sng" algn="ctr">
          <a:solidFill>
            <a:srgbClr val="97E9D5">
              <a:hueOff val="-2556499"/>
              <a:satOff val="-3410"/>
              <a:lumOff val="-10196"/>
              <a:alphaOff val="0"/>
            </a:srgbClr>
          </a:solidFill>
          <a:prstDash val="solid"/>
          <a:miter lim="800000"/>
        </a:ln>
        <a:effectLst/>
      </dgm:spPr>
    </dgm:pt>
    <dgm:pt modelId="{5F62137F-A410-41B3-B442-1A48886FA734}" type="pres">
      <dgm:prSet presAssocID="{C2040955-9E1E-4662-AD46-4E565E094811}" presName="horz1" presStyleCnt="0"/>
      <dgm:spPr/>
    </dgm:pt>
    <dgm:pt modelId="{8CEC8B6D-C5C4-4A1D-AA35-60AF035804A1}" type="pres">
      <dgm:prSet presAssocID="{C2040955-9E1E-4662-AD46-4E565E094811}" presName="tx1" presStyleLbl="revTx" presStyleIdx="2" presStyleCnt="5"/>
      <dgm:spPr/>
    </dgm:pt>
    <dgm:pt modelId="{0F16A41E-24C3-4567-BDC1-164E8D2299E0}" type="pres">
      <dgm:prSet presAssocID="{C2040955-9E1E-4662-AD46-4E565E094811}" presName="vert1" presStyleCnt="0"/>
      <dgm:spPr/>
    </dgm:pt>
    <dgm:pt modelId="{B5BF325F-6439-4A5B-B007-E6D71261F283}" type="pres">
      <dgm:prSet presAssocID="{8A3B36A7-4A7F-48FD-8564-99AD9FC6C929}" presName="thickLine" presStyleLbl="alignNode1" presStyleIdx="3" presStyleCnt="5"/>
      <dgm:spPr>
        <a:xfrm>
          <a:off x="0" y="2271298"/>
          <a:ext cx="2743200" cy="0"/>
        </a:xfrm>
        <a:prstGeom prst="line">
          <a:avLst/>
        </a:prstGeom>
        <a:solidFill>
          <a:srgbClr val="97E9D5">
            <a:hueOff val="-3834748"/>
            <a:satOff val="-5115"/>
            <a:lumOff val="-15294"/>
            <a:alphaOff val="0"/>
          </a:srgbClr>
        </a:solidFill>
        <a:ln w="12700" cap="flat" cmpd="sng" algn="ctr">
          <a:solidFill>
            <a:srgbClr val="97E9D5">
              <a:hueOff val="-3834748"/>
              <a:satOff val="-5115"/>
              <a:lumOff val="-15294"/>
              <a:alphaOff val="0"/>
            </a:srgbClr>
          </a:solidFill>
          <a:prstDash val="solid"/>
          <a:miter lim="800000"/>
        </a:ln>
        <a:effectLst/>
      </dgm:spPr>
    </dgm:pt>
    <dgm:pt modelId="{9AA35330-E475-4729-98D6-833E75FE7F9D}" type="pres">
      <dgm:prSet presAssocID="{8A3B36A7-4A7F-48FD-8564-99AD9FC6C929}" presName="horz1" presStyleCnt="0"/>
      <dgm:spPr/>
    </dgm:pt>
    <dgm:pt modelId="{5592044D-109D-47CB-8803-D513E56E56FA}" type="pres">
      <dgm:prSet presAssocID="{8A3B36A7-4A7F-48FD-8564-99AD9FC6C929}" presName="tx1" presStyleLbl="revTx" presStyleIdx="3" presStyleCnt="5"/>
      <dgm:spPr/>
    </dgm:pt>
    <dgm:pt modelId="{33F477F0-05A2-4950-9400-5D91B1EA0DD3}" type="pres">
      <dgm:prSet presAssocID="{8A3B36A7-4A7F-48FD-8564-99AD9FC6C929}" presName="vert1" presStyleCnt="0"/>
      <dgm:spPr/>
    </dgm:pt>
    <dgm:pt modelId="{30E1E0F6-94B8-47F2-83C6-D41E1931EB9A}" type="pres">
      <dgm:prSet presAssocID="{653AE202-93D2-430F-AAD9-F2C4BE74EDA3}" presName="thickLine" presStyleLbl="alignNode1" presStyleIdx="4" presStyleCnt="5"/>
      <dgm:spPr>
        <a:xfrm>
          <a:off x="0" y="3028244"/>
          <a:ext cx="2743200" cy="0"/>
        </a:xfrm>
        <a:prstGeom prst="line">
          <a:avLst/>
        </a:prstGeom>
        <a:solidFill>
          <a:srgbClr val="97E9D5">
            <a:hueOff val="-5112997"/>
            <a:satOff val="-6820"/>
            <a:lumOff val="-20392"/>
            <a:alphaOff val="0"/>
          </a:srgbClr>
        </a:solidFill>
        <a:ln w="12700" cap="flat" cmpd="sng" algn="ctr">
          <a:solidFill>
            <a:srgbClr val="97E9D5">
              <a:hueOff val="-5112997"/>
              <a:satOff val="-6820"/>
              <a:lumOff val="-20392"/>
              <a:alphaOff val="0"/>
            </a:srgbClr>
          </a:solidFill>
          <a:prstDash val="solid"/>
          <a:miter lim="800000"/>
        </a:ln>
        <a:effectLst/>
      </dgm:spPr>
    </dgm:pt>
    <dgm:pt modelId="{3C8177C8-3563-4497-BF7A-54BF7F85A138}" type="pres">
      <dgm:prSet presAssocID="{653AE202-93D2-430F-AAD9-F2C4BE74EDA3}" presName="horz1" presStyleCnt="0"/>
      <dgm:spPr/>
    </dgm:pt>
    <dgm:pt modelId="{1F3D98E9-CC85-4077-9E9B-FCE42E0DA447}" type="pres">
      <dgm:prSet presAssocID="{653AE202-93D2-430F-AAD9-F2C4BE74EDA3}" presName="tx1" presStyleLbl="revTx" presStyleIdx="4" presStyleCnt="5"/>
      <dgm:spPr/>
    </dgm:pt>
    <dgm:pt modelId="{B6389010-2583-4BBC-948D-A461EEC1B18F}" type="pres">
      <dgm:prSet presAssocID="{653AE202-93D2-430F-AAD9-F2C4BE74EDA3}" presName="vert1" presStyleCnt="0"/>
      <dgm:spPr/>
    </dgm:pt>
  </dgm:ptLst>
  <dgm:cxnLst>
    <dgm:cxn modelId="{ED94E202-6A41-41B0-AE5F-60F7A38E4066}" srcId="{C220AB69-DFE2-4904-80B7-A8445578A5E4}" destId="{653AE202-93D2-430F-AAD9-F2C4BE74EDA3}" srcOrd="4" destOrd="0" parTransId="{F75B2832-E3C1-422B-830E-65258229E44B}" sibTransId="{E96E2575-D331-4C92-948C-50F426F9CE82}"/>
    <dgm:cxn modelId="{4EF55A04-1048-4222-9397-FC1D2FED76D4}" type="presOf" srcId="{C2040955-9E1E-4662-AD46-4E565E094811}" destId="{8CEC8B6D-C5C4-4A1D-AA35-60AF035804A1}" srcOrd="0" destOrd="0" presId="urn:microsoft.com/office/officeart/2008/layout/LinedList"/>
    <dgm:cxn modelId="{50954D1F-6CE1-4873-A90F-BB8984D0E522}" type="presOf" srcId="{6F6EA57B-36DD-444E-AC22-12D2B72809BA}" destId="{B1179735-CCC8-4283-A965-31E3DE9C2170}" srcOrd="0" destOrd="0" presId="urn:microsoft.com/office/officeart/2008/layout/LinedList"/>
    <dgm:cxn modelId="{EE19DA27-91D0-4343-9349-AC7B125E6387}" srcId="{C220AB69-DFE2-4904-80B7-A8445578A5E4}" destId="{C2040955-9E1E-4662-AD46-4E565E094811}" srcOrd="2" destOrd="0" parTransId="{033AC9FA-E6E4-469B-BCE5-CC93499BDB45}" sibTransId="{8CCF4119-B7EF-465C-9F9E-5EA1786BA520}"/>
    <dgm:cxn modelId="{C316022F-D63A-4638-BD3A-524409DC2756}" type="presOf" srcId="{D7313FB5-BF19-4372-96C7-92D29EC20A05}" destId="{947BF0D3-CB60-4AF1-B1E1-9C3DA8A55818}" srcOrd="0" destOrd="0" presId="urn:microsoft.com/office/officeart/2008/layout/LinedList"/>
    <dgm:cxn modelId="{0268562F-6D81-4A3F-8D0C-2DF355597AE0}" srcId="{C220AB69-DFE2-4904-80B7-A8445578A5E4}" destId="{D7313FB5-BF19-4372-96C7-92D29EC20A05}" srcOrd="0" destOrd="0" parTransId="{C92C19E3-22B3-4D42-8514-12E12FE0E715}" sibTransId="{BF5A1F43-C778-495B-94AE-9AB34D90A8E0}"/>
    <dgm:cxn modelId="{F86B2A69-7861-476C-9B85-B1B38A324BBB}" type="presOf" srcId="{C220AB69-DFE2-4904-80B7-A8445578A5E4}" destId="{3BD4A277-A793-4897-81CE-5E1DB595F8AE}" srcOrd="0" destOrd="0" presId="urn:microsoft.com/office/officeart/2008/layout/LinedList"/>
    <dgm:cxn modelId="{13E5AC6A-E772-40BA-9EAF-9159E6175A05}" type="presOf" srcId="{653AE202-93D2-430F-AAD9-F2C4BE74EDA3}" destId="{1F3D98E9-CC85-4077-9E9B-FCE42E0DA447}" srcOrd="0" destOrd="0" presId="urn:microsoft.com/office/officeart/2008/layout/LinedList"/>
    <dgm:cxn modelId="{C7B157A7-ACCC-4E78-9897-2910FC6CCC5B}" type="presOf" srcId="{8A3B36A7-4A7F-48FD-8564-99AD9FC6C929}" destId="{5592044D-109D-47CB-8803-D513E56E56FA}" srcOrd="0" destOrd="0" presId="urn:microsoft.com/office/officeart/2008/layout/LinedList"/>
    <dgm:cxn modelId="{4D9C0AAB-449D-4592-A267-F03AD8ACEDCA}" srcId="{C220AB69-DFE2-4904-80B7-A8445578A5E4}" destId="{6F6EA57B-36DD-444E-AC22-12D2B72809BA}" srcOrd="1" destOrd="0" parTransId="{C6F678EF-5FB3-4612-80DB-2DD72B76CC14}" sibTransId="{34C4891F-190B-4C88-9D09-BBA391F395F5}"/>
    <dgm:cxn modelId="{2EAD43DB-F796-4E24-9D17-61DD2B65C875}" srcId="{C220AB69-DFE2-4904-80B7-A8445578A5E4}" destId="{8A3B36A7-4A7F-48FD-8564-99AD9FC6C929}" srcOrd="3" destOrd="0" parTransId="{EB37664E-E956-4CD6-8B89-A881185AA0EA}" sibTransId="{17539C04-CB4D-4AA4-815E-0AC757FCAF6E}"/>
    <dgm:cxn modelId="{9BE1CE83-91C1-4D2B-BC24-9B396534E811}" type="presParOf" srcId="{3BD4A277-A793-4897-81CE-5E1DB595F8AE}" destId="{D3BC3BAE-F867-4551-9DB1-11AEE6FA0BE4}" srcOrd="0" destOrd="0" presId="urn:microsoft.com/office/officeart/2008/layout/LinedList"/>
    <dgm:cxn modelId="{5B0A4DFE-ACA5-4590-A94F-DF070827ADB7}" type="presParOf" srcId="{3BD4A277-A793-4897-81CE-5E1DB595F8AE}" destId="{2159A1F6-C1E1-4E8F-B1E8-34272AF7E92F}" srcOrd="1" destOrd="0" presId="urn:microsoft.com/office/officeart/2008/layout/LinedList"/>
    <dgm:cxn modelId="{FD3155FF-C113-4649-8903-E2CBA37598DC}" type="presParOf" srcId="{2159A1F6-C1E1-4E8F-B1E8-34272AF7E92F}" destId="{947BF0D3-CB60-4AF1-B1E1-9C3DA8A55818}" srcOrd="0" destOrd="0" presId="urn:microsoft.com/office/officeart/2008/layout/LinedList"/>
    <dgm:cxn modelId="{0CCFA1C1-A2B5-476F-A3A7-E897DFB4E182}" type="presParOf" srcId="{2159A1F6-C1E1-4E8F-B1E8-34272AF7E92F}" destId="{77C67E92-49FE-4F43-8738-BEE3EB6D07FD}" srcOrd="1" destOrd="0" presId="urn:microsoft.com/office/officeart/2008/layout/LinedList"/>
    <dgm:cxn modelId="{E477CBF8-3EA0-4B9C-952C-B6FFF39FB1DA}" type="presParOf" srcId="{3BD4A277-A793-4897-81CE-5E1DB595F8AE}" destId="{48861075-5C7F-4160-91F2-1594D77CDA3B}" srcOrd="2" destOrd="0" presId="urn:microsoft.com/office/officeart/2008/layout/LinedList"/>
    <dgm:cxn modelId="{E946C746-D4AE-4065-88CB-EA458A7D3190}" type="presParOf" srcId="{3BD4A277-A793-4897-81CE-5E1DB595F8AE}" destId="{15664D5F-F744-48D6-9809-FD658325809B}" srcOrd="3" destOrd="0" presId="urn:microsoft.com/office/officeart/2008/layout/LinedList"/>
    <dgm:cxn modelId="{4EEF5C91-0FA3-4BD7-8A76-CD1FDAB14680}" type="presParOf" srcId="{15664D5F-F744-48D6-9809-FD658325809B}" destId="{B1179735-CCC8-4283-A965-31E3DE9C2170}" srcOrd="0" destOrd="0" presId="urn:microsoft.com/office/officeart/2008/layout/LinedList"/>
    <dgm:cxn modelId="{5FEFE368-D995-4998-87DB-4732F2D532D5}" type="presParOf" srcId="{15664D5F-F744-48D6-9809-FD658325809B}" destId="{0C3B2EA1-AEC2-42D4-BD3C-4C534BBEEE38}" srcOrd="1" destOrd="0" presId="urn:microsoft.com/office/officeart/2008/layout/LinedList"/>
    <dgm:cxn modelId="{F8D503A4-54D1-43EE-B1A7-417F48D67938}" type="presParOf" srcId="{3BD4A277-A793-4897-81CE-5E1DB595F8AE}" destId="{B7B8621B-955F-43D7-AA84-5F3FBC468256}" srcOrd="4" destOrd="0" presId="urn:microsoft.com/office/officeart/2008/layout/LinedList"/>
    <dgm:cxn modelId="{8F4E7763-5445-457B-903D-B4134BF934C9}" type="presParOf" srcId="{3BD4A277-A793-4897-81CE-5E1DB595F8AE}" destId="{5F62137F-A410-41B3-B442-1A48886FA734}" srcOrd="5" destOrd="0" presId="urn:microsoft.com/office/officeart/2008/layout/LinedList"/>
    <dgm:cxn modelId="{BB4CC3B6-5EFC-4C39-B56A-A15CB73DC876}" type="presParOf" srcId="{5F62137F-A410-41B3-B442-1A48886FA734}" destId="{8CEC8B6D-C5C4-4A1D-AA35-60AF035804A1}" srcOrd="0" destOrd="0" presId="urn:microsoft.com/office/officeart/2008/layout/LinedList"/>
    <dgm:cxn modelId="{24F54FB9-3F02-40C8-BE47-BA1E7642BD22}" type="presParOf" srcId="{5F62137F-A410-41B3-B442-1A48886FA734}" destId="{0F16A41E-24C3-4567-BDC1-164E8D2299E0}" srcOrd="1" destOrd="0" presId="urn:microsoft.com/office/officeart/2008/layout/LinedList"/>
    <dgm:cxn modelId="{7EB2BD7B-1918-4C05-B6C3-FF14511C73BF}" type="presParOf" srcId="{3BD4A277-A793-4897-81CE-5E1DB595F8AE}" destId="{B5BF325F-6439-4A5B-B007-E6D71261F283}" srcOrd="6" destOrd="0" presId="urn:microsoft.com/office/officeart/2008/layout/LinedList"/>
    <dgm:cxn modelId="{95E43B2D-FBB9-42A6-A67B-69D19C240A18}" type="presParOf" srcId="{3BD4A277-A793-4897-81CE-5E1DB595F8AE}" destId="{9AA35330-E475-4729-98D6-833E75FE7F9D}" srcOrd="7" destOrd="0" presId="urn:microsoft.com/office/officeart/2008/layout/LinedList"/>
    <dgm:cxn modelId="{73B84B58-A904-4173-9F5E-9E228B0BB62C}" type="presParOf" srcId="{9AA35330-E475-4729-98D6-833E75FE7F9D}" destId="{5592044D-109D-47CB-8803-D513E56E56FA}" srcOrd="0" destOrd="0" presId="urn:microsoft.com/office/officeart/2008/layout/LinedList"/>
    <dgm:cxn modelId="{C71F18A8-7AF8-4479-B11A-23AB70A9EDA7}" type="presParOf" srcId="{9AA35330-E475-4729-98D6-833E75FE7F9D}" destId="{33F477F0-05A2-4950-9400-5D91B1EA0DD3}" srcOrd="1" destOrd="0" presId="urn:microsoft.com/office/officeart/2008/layout/LinedList"/>
    <dgm:cxn modelId="{B49DC4FE-4430-4B9A-AB45-3C10ACD4B4D8}" type="presParOf" srcId="{3BD4A277-A793-4897-81CE-5E1DB595F8AE}" destId="{30E1E0F6-94B8-47F2-83C6-D41E1931EB9A}" srcOrd="8" destOrd="0" presId="urn:microsoft.com/office/officeart/2008/layout/LinedList"/>
    <dgm:cxn modelId="{F1614E2D-D940-4425-91D2-EF4CD351D8CD}" type="presParOf" srcId="{3BD4A277-A793-4897-81CE-5E1DB595F8AE}" destId="{3C8177C8-3563-4497-BF7A-54BF7F85A138}" srcOrd="9" destOrd="0" presId="urn:microsoft.com/office/officeart/2008/layout/LinedList"/>
    <dgm:cxn modelId="{F4D77FB6-3D19-4F4F-90D5-84C7400D6B6A}" type="presParOf" srcId="{3C8177C8-3563-4497-BF7A-54BF7F85A138}" destId="{1F3D98E9-CC85-4077-9E9B-FCE42E0DA447}" srcOrd="0" destOrd="0" presId="urn:microsoft.com/office/officeart/2008/layout/LinedList"/>
    <dgm:cxn modelId="{7A77E2F9-CA34-46D3-B97A-4FE7DF5E01D5}" type="presParOf" srcId="{3C8177C8-3563-4497-BF7A-54BF7F85A138}" destId="{B6389010-2583-4BBC-948D-A461EEC1B18F}"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C3BAE-F867-4551-9DB1-11AEE6FA0BE4}">
      <dsp:nvSpPr>
        <dsp:cNvPr id="0" name=""/>
        <dsp:cNvSpPr/>
      </dsp:nvSpPr>
      <dsp:spPr>
        <a:xfrm>
          <a:off x="0" y="543"/>
          <a:ext cx="3306849" cy="0"/>
        </a:xfrm>
        <a:prstGeom prst="line">
          <a:avLst/>
        </a:prstGeom>
        <a:solidFill>
          <a:srgbClr val="97E9D5">
            <a:hueOff val="0"/>
            <a:satOff val="0"/>
            <a:lumOff val="0"/>
            <a:alphaOff val="0"/>
          </a:srgbClr>
        </a:solidFill>
        <a:ln w="12700" cap="flat" cmpd="sng" algn="ctr">
          <a:solidFill>
            <a:srgbClr val="97E9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BF0D3-CB60-4AF1-B1E1-9C3DA8A55818}">
      <dsp:nvSpPr>
        <dsp:cNvPr id="0" name=""/>
        <dsp:cNvSpPr/>
      </dsp:nvSpPr>
      <dsp:spPr>
        <a:xfrm>
          <a:off x="0" y="543"/>
          <a:ext cx="3306849" cy="889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solidFill>
                <a:sysClr val="windowText" lastClr="000000"/>
              </a:solidFill>
              <a:latin typeface="Corbel" panose="020B0503020204020204"/>
              <a:ea typeface="+mn-ea"/>
              <a:cs typeface="+mn-cs"/>
            </a:rPr>
            <a:t>28 Institutions, </a:t>
          </a:r>
        </a:p>
        <a:p>
          <a:pPr marL="0" lvl="0" indent="0" algn="l" defTabSz="933450">
            <a:lnSpc>
              <a:spcPct val="90000"/>
            </a:lnSpc>
            <a:spcBef>
              <a:spcPct val="0"/>
            </a:spcBef>
            <a:spcAft>
              <a:spcPct val="35000"/>
            </a:spcAft>
            <a:buNone/>
          </a:pPr>
          <a:r>
            <a:rPr lang="en-US" sz="2100" b="1" kern="1200" dirty="0">
              <a:solidFill>
                <a:sysClr val="windowText" lastClr="000000"/>
              </a:solidFill>
              <a:latin typeface="Corbel" panose="020B0503020204020204"/>
              <a:ea typeface="+mn-ea"/>
              <a:cs typeface="+mn-cs"/>
            </a:rPr>
            <a:t>12 Public </a:t>
          </a:r>
        </a:p>
      </dsp:txBody>
      <dsp:txXfrm>
        <a:off x="0" y="543"/>
        <a:ext cx="3306849" cy="889732"/>
      </dsp:txXfrm>
    </dsp:sp>
    <dsp:sp modelId="{48861075-5C7F-4160-91F2-1594D77CDA3B}">
      <dsp:nvSpPr>
        <dsp:cNvPr id="0" name=""/>
        <dsp:cNvSpPr/>
      </dsp:nvSpPr>
      <dsp:spPr>
        <a:xfrm>
          <a:off x="0" y="890276"/>
          <a:ext cx="3306849" cy="0"/>
        </a:xfrm>
        <a:prstGeom prst="line">
          <a:avLst/>
        </a:prstGeom>
        <a:solidFill>
          <a:srgbClr val="97E9D5">
            <a:hueOff val="-1278249"/>
            <a:satOff val="-1705"/>
            <a:lumOff val="-5098"/>
            <a:alphaOff val="0"/>
          </a:srgbClr>
        </a:solidFill>
        <a:ln w="12700" cap="flat" cmpd="sng" algn="ctr">
          <a:solidFill>
            <a:srgbClr val="97E9D5">
              <a:hueOff val="-1278249"/>
              <a:satOff val="-1705"/>
              <a:lumOff val="-5098"/>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179735-CCC8-4283-A965-31E3DE9C2170}">
      <dsp:nvSpPr>
        <dsp:cNvPr id="0" name=""/>
        <dsp:cNvSpPr/>
      </dsp:nvSpPr>
      <dsp:spPr>
        <a:xfrm>
          <a:off x="0" y="890276"/>
          <a:ext cx="3306849" cy="889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solidFill>
                <a:sysClr val="windowText" lastClr="000000"/>
              </a:solidFill>
              <a:latin typeface="Corbel" panose="020B0503020204020204"/>
              <a:ea typeface="+mn-ea"/>
              <a:cs typeface="+mn-cs"/>
            </a:rPr>
            <a:t>72 Campuses</a:t>
          </a:r>
        </a:p>
      </dsp:txBody>
      <dsp:txXfrm>
        <a:off x="0" y="890276"/>
        <a:ext cx="3306849" cy="889732"/>
      </dsp:txXfrm>
    </dsp:sp>
    <dsp:sp modelId="{B7B8621B-955F-43D7-AA84-5F3FBC468256}">
      <dsp:nvSpPr>
        <dsp:cNvPr id="0" name=""/>
        <dsp:cNvSpPr/>
      </dsp:nvSpPr>
      <dsp:spPr>
        <a:xfrm>
          <a:off x="0" y="1780009"/>
          <a:ext cx="3306849" cy="0"/>
        </a:xfrm>
        <a:prstGeom prst="line">
          <a:avLst/>
        </a:prstGeom>
        <a:solidFill>
          <a:srgbClr val="97E9D5">
            <a:hueOff val="-2556499"/>
            <a:satOff val="-3410"/>
            <a:lumOff val="-10196"/>
            <a:alphaOff val="0"/>
          </a:srgbClr>
        </a:solidFill>
        <a:ln w="12700" cap="flat" cmpd="sng" algn="ctr">
          <a:solidFill>
            <a:srgbClr val="97E9D5">
              <a:hueOff val="-2556499"/>
              <a:satOff val="-3410"/>
              <a:lumOff val="-10196"/>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EC8B6D-C5C4-4A1D-AA35-60AF035804A1}">
      <dsp:nvSpPr>
        <dsp:cNvPr id="0" name=""/>
        <dsp:cNvSpPr/>
      </dsp:nvSpPr>
      <dsp:spPr>
        <a:xfrm>
          <a:off x="0" y="1780009"/>
          <a:ext cx="3306849" cy="889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solidFill>
                <a:sysClr val="windowText" lastClr="000000"/>
              </a:solidFill>
              <a:latin typeface="Corbel" panose="020B0503020204020204"/>
              <a:ea typeface="+mn-ea"/>
              <a:cs typeface="+mn-cs"/>
            </a:rPr>
            <a:t>430,000+ Students</a:t>
          </a:r>
        </a:p>
      </dsp:txBody>
      <dsp:txXfrm>
        <a:off x="0" y="1780009"/>
        <a:ext cx="3306849" cy="889732"/>
      </dsp:txXfrm>
    </dsp:sp>
    <dsp:sp modelId="{B5BF325F-6439-4A5B-B007-E6D71261F283}">
      <dsp:nvSpPr>
        <dsp:cNvPr id="0" name=""/>
        <dsp:cNvSpPr/>
      </dsp:nvSpPr>
      <dsp:spPr>
        <a:xfrm>
          <a:off x="0" y="2669741"/>
          <a:ext cx="3306849" cy="0"/>
        </a:xfrm>
        <a:prstGeom prst="line">
          <a:avLst/>
        </a:prstGeom>
        <a:solidFill>
          <a:srgbClr val="97E9D5">
            <a:hueOff val="-3834748"/>
            <a:satOff val="-5115"/>
            <a:lumOff val="-15294"/>
            <a:alphaOff val="0"/>
          </a:srgbClr>
        </a:solidFill>
        <a:ln w="12700" cap="flat" cmpd="sng" algn="ctr">
          <a:solidFill>
            <a:srgbClr val="97E9D5">
              <a:hueOff val="-3834748"/>
              <a:satOff val="-5115"/>
              <a:lumOff val="-15294"/>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92044D-109D-47CB-8803-D513E56E56FA}">
      <dsp:nvSpPr>
        <dsp:cNvPr id="0" name=""/>
        <dsp:cNvSpPr/>
      </dsp:nvSpPr>
      <dsp:spPr>
        <a:xfrm>
          <a:off x="0" y="2669741"/>
          <a:ext cx="3306849" cy="889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solidFill>
                <a:sysClr val="windowText" lastClr="000000"/>
              </a:solidFill>
              <a:latin typeface="Corbel" panose="020B0503020204020204"/>
              <a:ea typeface="+mn-ea"/>
              <a:cs typeface="+mn-cs"/>
            </a:rPr>
            <a:t>97,000+ Degrees Awarded</a:t>
          </a:r>
        </a:p>
      </dsp:txBody>
      <dsp:txXfrm>
        <a:off x="0" y="2669741"/>
        <a:ext cx="3306849" cy="889732"/>
      </dsp:txXfrm>
    </dsp:sp>
    <dsp:sp modelId="{30E1E0F6-94B8-47F2-83C6-D41E1931EB9A}">
      <dsp:nvSpPr>
        <dsp:cNvPr id="0" name=""/>
        <dsp:cNvSpPr/>
      </dsp:nvSpPr>
      <dsp:spPr>
        <a:xfrm>
          <a:off x="0" y="3559474"/>
          <a:ext cx="3306849" cy="0"/>
        </a:xfrm>
        <a:prstGeom prst="line">
          <a:avLst/>
        </a:prstGeom>
        <a:solidFill>
          <a:srgbClr val="97E9D5">
            <a:hueOff val="-5112997"/>
            <a:satOff val="-6820"/>
            <a:lumOff val="-20392"/>
            <a:alphaOff val="0"/>
          </a:srgbClr>
        </a:solidFill>
        <a:ln w="12700" cap="flat" cmpd="sng" algn="ctr">
          <a:solidFill>
            <a:srgbClr val="97E9D5">
              <a:hueOff val="-5112997"/>
              <a:satOff val="-6820"/>
              <a:lumOff val="-20392"/>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3D98E9-CC85-4077-9E9B-FCE42E0DA447}">
      <dsp:nvSpPr>
        <dsp:cNvPr id="0" name=""/>
        <dsp:cNvSpPr/>
      </dsp:nvSpPr>
      <dsp:spPr>
        <a:xfrm>
          <a:off x="0" y="3559474"/>
          <a:ext cx="3306849" cy="889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solidFill>
                <a:sysClr val="windowText" lastClr="000000"/>
              </a:solidFill>
              <a:latin typeface="Corbel" panose="020B0503020204020204"/>
              <a:ea typeface="+mn-ea"/>
              <a:cs typeface="+mn-cs"/>
            </a:rPr>
            <a:t>2</a:t>
          </a:r>
          <a:r>
            <a:rPr lang="en-US" sz="2100" b="1" kern="1200" baseline="30000" dirty="0">
              <a:solidFill>
                <a:sysClr val="windowText" lastClr="000000"/>
              </a:solidFill>
              <a:latin typeface="Corbel" panose="020B0503020204020204"/>
              <a:ea typeface="+mn-ea"/>
              <a:cs typeface="+mn-cs"/>
            </a:rPr>
            <a:t>nd</a:t>
          </a:r>
          <a:r>
            <a:rPr lang="en-US" sz="2100" b="1" kern="1200" dirty="0">
              <a:solidFill>
                <a:sysClr val="windowText" lastClr="000000"/>
              </a:solidFill>
              <a:latin typeface="Corbel" panose="020B0503020204020204"/>
              <a:ea typeface="+mn-ea"/>
              <a:cs typeface="+mn-cs"/>
            </a:rPr>
            <a:t> Lowest Tuition in the Country </a:t>
          </a:r>
        </a:p>
      </dsp:txBody>
      <dsp:txXfrm>
        <a:off x="0" y="3559474"/>
        <a:ext cx="3306849" cy="88973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E08B3-0423-5F4B-AF3E-7599DDE111F3}" type="datetimeFigureOut">
              <a:rPr lang="en-US" smtClean="0"/>
              <a:t>4/21/2023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3EDE6A-BC06-7248-8CB2-2958D2A17228}" type="slidenum">
              <a:rPr lang="en-US" smtClean="0"/>
              <a:t>‹#›</a:t>
            </a:fld>
            <a:endParaRPr lang="en-US"/>
          </a:p>
        </p:txBody>
      </p:sp>
    </p:spTree>
    <p:extLst>
      <p:ext uri="{BB962C8B-B14F-4D97-AF65-F5344CB8AC3E}">
        <p14:creationId xmlns:p14="http://schemas.microsoft.com/office/powerpoint/2010/main" val="1753145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Understand where we are and how we got here. Collect buy in for my vision for the future: Florida to The World 2030</a:t>
            </a:r>
          </a:p>
        </p:txBody>
      </p:sp>
      <p:sp>
        <p:nvSpPr>
          <p:cNvPr id="4" name="Slide Number Placeholder 3"/>
          <p:cNvSpPr>
            <a:spLocks noGrp="1"/>
          </p:cNvSpPr>
          <p:nvPr>
            <p:ph type="sldNum" sz="quarter" idx="5"/>
          </p:nvPr>
        </p:nvSpPr>
        <p:spPr/>
        <p:txBody>
          <a:bodyPr/>
          <a:lstStyle/>
          <a:p>
            <a:fld id="{FA8E5B55-A549-6C49-BF24-61E0430D3E91}" type="slidenum">
              <a:rPr lang="en-US" smtClean="0"/>
              <a:t>1</a:t>
            </a:fld>
            <a:endParaRPr lang="en-US"/>
          </a:p>
        </p:txBody>
      </p:sp>
    </p:spTree>
    <p:extLst>
      <p:ext uri="{BB962C8B-B14F-4D97-AF65-F5344CB8AC3E}">
        <p14:creationId xmlns:p14="http://schemas.microsoft.com/office/powerpoint/2010/main" val="3382543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baseline="0" dirty="0">
                <a:solidFill>
                  <a:srgbClr val="000000"/>
                </a:solidFill>
              </a:rPr>
              <a:t>Population and economic growth are not new for Florida. Florida added 2.7 million residents (15 percent) and had the largest net migration of any state between 2010 and 2020. </a:t>
            </a:r>
          </a:p>
          <a:p>
            <a:endParaRPr lang="en-US" b="0" i="0" u="none" strike="noStrike" baseline="0" dirty="0">
              <a:solidFill>
                <a:srgbClr val="000000"/>
              </a:solidFill>
            </a:endParaRPr>
          </a:p>
          <a:p>
            <a:r>
              <a:rPr lang="en-US" b="0" i="0" u="none" strike="noStrike" baseline="0" dirty="0">
                <a:solidFill>
                  <a:srgbClr val="000000"/>
                </a:solidFill>
              </a:rPr>
              <a:t>Florida could add as many as 3.5 million additional residents between 2021 and 2030. Gross domestic product (GDP), employment, and visitors are expected to grow quickly as well.  </a:t>
            </a:r>
          </a:p>
          <a:p>
            <a:endParaRPr lang="en-US" b="0" i="0" u="none" strike="noStrike" baseline="0" dirty="0">
              <a:solidFill>
                <a:srgbClr val="000000"/>
              </a:solidFill>
            </a:endParaRPr>
          </a:p>
          <a:p>
            <a:r>
              <a:rPr lang="en-US" b="0" i="0" u="none" strike="noStrike" baseline="0" dirty="0">
                <a:solidFill>
                  <a:srgbClr val="000000"/>
                </a:solidFill>
              </a:rPr>
              <a:t>Population growth will be heavily concentrated in 10 urban counties, but every county is expected to see some growth during this period. This means more demand for a wide range of consumer goods and business equipment statewide.</a:t>
            </a:r>
          </a:p>
          <a:p>
            <a:endParaRPr lang="en-US" b="0" i="0" u="none" strike="noStrike" baseline="0" dirty="0">
              <a:solidFill>
                <a:srgbClr val="000000"/>
              </a:solidFill>
            </a:endParaRPr>
          </a:p>
          <a:p>
            <a:endParaRPr lang="en-US" b="0" i="0" u="none" strike="noStrike" baseline="0" dirty="0">
              <a:solidFill>
                <a:srgbClr val="000000"/>
              </a:solidFill>
            </a:endParaRPr>
          </a:p>
          <a:p>
            <a:r>
              <a:rPr lang="en-US" b="0" i="1" u="none" strike="noStrike" baseline="0" dirty="0">
                <a:solidFill>
                  <a:srgbClr val="000000"/>
                </a:solidFill>
              </a:rPr>
              <a:t>Note if asked:  source is the BEBR high growth forecast.</a:t>
            </a: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10</a:t>
            </a:fld>
            <a:endParaRPr lang="en-US"/>
          </a:p>
        </p:txBody>
      </p:sp>
    </p:spTree>
    <p:extLst>
      <p:ext uri="{BB962C8B-B14F-4D97-AF65-F5344CB8AC3E}">
        <p14:creationId xmlns:p14="http://schemas.microsoft.com/office/powerpoint/2010/main" val="4205827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Geography is Destiny! </a:t>
            </a:r>
          </a:p>
          <a:p>
            <a:endParaRPr lang="en-US" dirty="0"/>
          </a:p>
          <a:p>
            <a:r>
              <a:rPr lang="en-US" dirty="0"/>
              <a:t>Florida is host to several thousand affiliates of companies based outside the United States, including hundreds of hemispheric or regional corporate headquarters. Besides corporate HQ’s, many international firms have located other kinds of facilities in Florida, such as manufacturing plants, R&amp;D labs, sales and marketing offices, logistics and distribution operations, and customer service centers, to take advantage of easy access to markets worldwide.</a:t>
            </a:r>
          </a:p>
          <a:p>
            <a:endParaRPr lang="en-US" sz="1200" b="0" i="0" u="none" strike="noStrike" kern="1200" dirty="0">
              <a:solidFill>
                <a:schemeClr val="tx1"/>
              </a:solidFill>
              <a:effectLst/>
              <a:latin typeface="+mn-lt"/>
              <a:ea typeface="+mn-ea"/>
              <a:cs typeface="+mn-cs"/>
            </a:endParaRPr>
          </a:p>
          <a:p>
            <a:r>
              <a:rPr lang="en-US" dirty="0"/>
              <a:t>Florida is the Americas’ commercial crossroads. Due to its strategic geographic location, advanced infrastructure, access to finance, and multi-cultural and multi-lingual workforce, Florida serves as the principal gateway to Latin American and Caribbean markets for both U.S. and overseas companies. Florida accounts for about a third of total U.S. trade with Latin America and the Caribbean, and is home to the world’s largest cluster of professional &amp; financial service providers specializing in Latin America.</a:t>
            </a:r>
          </a:p>
          <a:p>
            <a:endParaRPr lang="en-US" sz="1200" b="0" i="0" u="none" strike="noStrike" kern="1200" dirty="0">
              <a:solidFill>
                <a:schemeClr val="tx1"/>
              </a:solidFill>
              <a:effectLst/>
              <a:latin typeface="+mn-lt"/>
              <a:ea typeface="+mn-ea"/>
              <a:cs typeface="+mn-cs"/>
            </a:endParaRPr>
          </a:p>
          <a:p>
            <a:r>
              <a:rPr lang="en-US" dirty="0"/>
              <a:t>There are more direct flights from Florida airports to Latin American and Caribbean cities than from the rest of the United States combined. Miami is regularly voted “best Latin American city for business” by CEOs.</a:t>
            </a:r>
          </a:p>
          <a:p>
            <a:endParaRPr lang="en-US" sz="1200" b="0" i="0" u="none" strike="noStrike" kern="1200" dirty="0">
              <a:solidFill>
                <a:schemeClr val="tx1"/>
              </a:solidFill>
              <a:effectLst/>
              <a:latin typeface="+mn-lt"/>
              <a:ea typeface="+mn-ea"/>
              <a:cs typeface="+mn-cs"/>
            </a:endParaRPr>
          </a:p>
          <a:p>
            <a:r>
              <a:rPr lang="en-US" dirty="0"/>
              <a:t>As the home to America’s space program and the birthplace of IBM’s personal computer, Florida has a long history of developing and deploying innovative technologies. Nowadays more than 36,000 high-tech business establishments employ about 600,000 Floridians, generating some $12-13 billion in high-tech exports annually. Florida’s biotech firms are behind some of humanity’s greatest health breakthroughs, while its fintech and cyber security professionals are ensuring the smooth, secure conduct of online business. From marine biology to space exploration, propulsion systems to surgical lasers, Floridians are devising cutting-edge solutions for the next economy.</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rial Narrow" panose="020B0606020202030204" pitchFamily="34" charset="0"/>
              </a:rPr>
              <a:t>Florida is home to more than 58,000 exporting companies – second only to California. Twenty percent (20%) of the nation’s companies that export are in Florida.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rial Narrow" panose="020B0606020202030204" pitchFamily="34" charset="0"/>
              </a:rPr>
              <a:t>Florida ranks 4th among all U.S. states in high-tech exports – reaching US$13.8 billion in 2021 – and 3rd in the U.S. for the 40.7 thousand direct jobs supported by tech exports in 2018. </a:t>
            </a:r>
          </a:p>
          <a:p>
            <a:endParaRPr lang="en-US" dirty="0"/>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One of the most international US states, with global name recognition</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A hemispheric hub for business, finance, trade, logistics, travel, and culture</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Multicultural &amp; multilingual: 1/5 of Florida’s population (and over half of Miami’s) born outside the United States and speak a foreign language.</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One of the highest concentrations of foreign consulates, trade offices, bi-national chambers of commerce, and international banks in the US</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Business gateway between Latin America &amp; Caribbean and rest of the world; location for many </a:t>
            </a:r>
            <a:r>
              <a:rPr lang="en-US" sz="1200" dirty="0" err="1">
                <a:solidFill>
                  <a:schemeClr val="tx1">
                    <a:lumMod val="65000"/>
                    <a:lumOff val="35000"/>
                  </a:schemeClr>
                </a:solidFill>
                <a:latin typeface="Arial Narrow" panose="020B0606020202030204" pitchFamily="34" charset="0"/>
              </a:rPr>
              <a:t>LatAm</a:t>
            </a:r>
            <a:r>
              <a:rPr lang="en-US" sz="1200" dirty="0">
                <a:solidFill>
                  <a:schemeClr val="tx1">
                    <a:lumMod val="65000"/>
                    <a:lumOff val="35000"/>
                  </a:schemeClr>
                </a:solidFill>
                <a:latin typeface="Arial Narrow" panose="020B0606020202030204" pitchFamily="34" charset="0"/>
              </a:rPr>
              <a:t> regional corporate headquarters, and the US offices of companies based in Latin American countries</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Miami regularly voted “best Latin American city for business” by CEOs</a:t>
            </a:r>
          </a:p>
          <a:p>
            <a:pPr marL="457200" indent="-457200" algn="l">
              <a:buFont typeface="Arial" panose="020B0604020202020204" pitchFamily="34" charset="0"/>
              <a:buChar char="•"/>
            </a:pPr>
            <a:endParaRPr lang="en-US" sz="1200" dirty="0">
              <a:solidFill>
                <a:schemeClr val="tx1">
                  <a:lumMod val="65000"/>
                  <a:lumOff val="35000"/>
                </a:schemeClr>
              </a:solidFill>
              <a:latin typeface="Arial Narrow" panose="020B0606020202030204" pitchFamily="34" charset="0"/>
            </a:endParaRP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As part of the US, Florida enjoys political and economic stability, rules-based legal system, enforceability of contracts, few restrictions on capital flows</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Geographic proximity to </a:t>
            </a:r>
            <a:r>
              <a:rPr lang="en-US" sz="1200" dirty="0" err="1">
                <a:solidFill>
                  <a:schemeClr val="tx1">
                    <a:lumMod val="65000"/>
                    <a:lumOff val="35000"/>
                  </a:schemeClr>
                </a:solidFill>
                <a:latin typeface="Arial Narrow" panose="020B0606020202030204" pitchFamily="34" charset="0"/>
              </a:rPr>
              <a:t>LatAm</a:t>
            </a:r>
            <a:r>
              <a:rPr lang="en-US" sz="1200" dirty="0">
                <a:solidFill>
                  <a:schemeClr val="tx1">
                    <a:lumMod val="65000"/>
                    <a:lumOff val="35000"/>
                  </a:schemeClr>
                </a:solidFill>
                <a:latin typeface="Arial Narrow" panose="020B0606020202030204" pitchFamily="34" charset="0"/>
              </a:rPr>
              <a:t>, advanced infrastructure, and connectivity</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Florida’s diverse, multilingual workforce includes several million native speakers of Spanish, Portuguese, and French – easy to find the right talent</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Extensive cultural, linguistic, and family ties to Latin America &amp; Caribbean</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Close to 2500 multinational firms, many are regional headquarters for </a:t>
            </a:r>
            <a:r>
              <a:rPr lang="en-US" sz="1200" dirty="0" err="1">
                <a:solidFill>
                  <a:schemeClr val="tx1">
                    <a:lumMod val="65000"/>
                    <a:lumOff val="35000"/>
                  </a:schemeClr>
                </a:solidFill>
                <a:latin typeface="Arial Narrow" panose="020B0606020202030204" pitchFamily="34" charset="0"/>
              </a:rPr>
              <a:t>LatAm</a:t>
            </a:r>
            <a:endParaRPr lang="en-US" sz="1200" dirty="0">
              <a:solidFill>
                <a:schemeClr val="tx1">
                  <a:lumMod val="65000"/>
                  <a:lumOff val="35000"/>
                </a:schemeClr>
              </a:solidFill>
              <a:latin typeface="Arial Narrow" panose="020B0606020202030204" pitchFamily="34" charset="0"/>
            </a:endParaRP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The world’s largest cluster of professional &amp; financial service providers specializing in Latin American and Caribbean markets</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The largest cluster of international banks in the US outside of New York </a:t>
            </a:r>
          </a:p>
          <a:p>
            <a:pPr marL="457200" indent="-457200" algn="l">
              <a:buFont typeface="Arial" panose="020B0604020202020204" pitchFamily="34" charset="0"/>
              <a:buChar char="•"/>
            </a:pPr>
            <a:endParaRPr lang="en-US" sz="1200" dirty="0">
              <a:solidFill>
                <a:schemeClr val="tx1">
                  <a:lumMod val="65000"/>
                  <a:lumOff val="35000"/>
                </a:schemeClr>
              </a:solidFill>
              <a:latin typeface="Arial Narrow" panose="020B0606020202030204" pitchFamily="34" charset="0"/>
            </a:endParaRP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11</a:t>
            </a:fld>
            <a:endParaRPr lang="en-US"/>
          </a:p>
        </p:txBody>
      </p:sp>
    </p:spTree>
    <p:extLst>
      <p:ext uri="{BB962C8B-B14F-4D97-AF65-F5344CB8AC3E}">
        <p14:creationId xmlns:p14="http://schemas.microsoft.com/office/powerpoint/2010/main" val="4154351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Interactive data from EFI Website; https://www.enterpriseflorida.com/why-florida/workforce/</a:t>
            </a:r>
          </a:p>
          <a:p>
            <a:endParaRPr lang="en-US" dirty="0"/>
          </a:p>
          <a:p>
            <a:r>
              <a:rPr lang="en-US" dirty="0"/>
              <a:t>2) We invested heavily in making our higher education system affordable and world-class. We also have other preeminent, specialized universities.</a:t>
            </a:r>
          </a:p>
          <a:p>
            <a:endParaRPr lang="en-US" dirty="0"/>
          </a:p>
          <a:p>
            <a:r>
              <a:rPr lang="en-US" dirty="0"/>
              <a:t>NYU vs UF. </a:t>
            </a:r>
          </a:p>
          <a:p>
            <a:endParaRPr lang="en-US" dirty="0"/>
          </a:p>
          <a:p>
            <a:r>
              <a:rPr lang="en-US" dirty="0"/>
              <a:t>Florida’s 10.5 million-strong workforce is highly educated, technically skilled, and culturally and linguistically diverse, renowned for its strong work ethic. Globally prominent academic institutions, modern scientific and technical curricula, </a:t>
            </a:r>
            <a:r>
              <a:rPr lang="en-US" dirty="0" err="1"/>
              <a:t>businessacademia</a:t>
            </a:r>
            <a:r>
              <a:rPr lang="en-US" dirty="0"/>
              <a:t> partnerships, and top-rated customized worker training programs make it easy to find the qualified talent needed by almost any kind of business. Florida’s labor costs are highly competitive, especially compared to other top-tier business locations in the United States and most other advanced economies.</a:t>
            </a:r>
          </a:p>
          <a:p>
            <a:endParaRPr lang="en-US" dirty="0"/>
          </a:p>
          <a:p>
            <a:endParaRPr lang="en-US" dirty="0"/>
          </a:p>
          <a:p>
            <a:r>
              <a:rPr lang="en-US" dirty="0"/>
              <a:t>Florida average annual manufacturing wages are 20% lower than those in Texas, and 35% lower than California’s.</a:t>
            </a:r>
          </a:p>
          <a:p>
            <a:endParaRPr lang="en-US" dirty="0"/>
          </a:p>
          <a:p>
            <a:r>
              <a:rPr lang="en-US" dirty="0"/>
              <a:t>2.5 million people in the pipeline. </a:t>
            </a:r>
          </a:p>
          <a:p>
            <a:endParaRPr lang="en-US" dirty="0"/>
          </a:p>
          <a:p>
            <a:r>
              <a:rPr lang="en-US" dirty="0"/>
              <a:t>Not to mention how we benefit from all the talent to our south. </a:t>
            </a:r>
          </a:p>
          <a:p>
            <a:endParaRPr lang="en-US" dirty="0"/>
          </a:p>
          <a:p>
            <a:r>
              <a:rPr lang="en-US" dirty="0"/>
              <a:t>Governor DeSantis has also made it a huge priority to focus on technical education</a:t>
            </a:r>
          </a:p>
          <a:p>
            <a:endParaRPr lang="en-US" dirty="0"/>
          </a:p>
          <a:p>
            <a:r>
              <a:rPr lang="en-US" dirty="0"/>
              <a:t>Tech talent and engineering at a number of bootcamps </a:t>
            </a:r>
          </a:p>
        </p:txBody>
      </p:sp>
      <p:sp>
        <p:nvSpPr>
          <p:cNvPr id="4" name="Slide Number Placeholder 3"/>
          <p:cNvSpPr>
            <a:spLocks noGrp="1"/>
          </p:cNvSpPr>
          <p:nvPr>
            <p:ph type="sldNum" sz="quarter" idx="5"/>
          </p:nvPr>
        </p:nvSpPr>
        <p:spPr/>
        <p:txBody>
          <a:bodyPr/>
          <a:lstStyle/>
          <a:p>
            <a:fld id="{FA8E5B55-A549-6C49-BF24-61E0430D3E91}" type="slidenum">
              <a:rPr lang="en-US" smtClean="0"/>
              <a:t>12</a:t>
            </a:fld>
            <a:endParaRPr lang="en-US"/>
          </a:p>
        </p:txBody>
      </p:sp>
    </p:spTree>
    <p:extLst>
      <p:ext uri="{BB962C8B-B14F-4D97-AF65-F5344CB8AC3E}">
        <p14:creationId xmlns:p14="http://schemas.microsoft.com/office/powerpoint/2010/main" val="17758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Interactive data from EFI Website; https://www.enterpriseflorida.com/why-florida/workforce/</a:t>
            </a:r>
          </a:p>
          <a:p>
            <a:endParaRPr lang="en-US" dirty="0"/>
          </a:p>
          <a:p>
            <a:r>
              <a:rPr lang="en-US" dirty="0"/>
              <a:t>2) We invested heavily in making our higher education system affordable and world-class. We also have other preeminent, specialized universities.</a:t>
            </a:r>
          </a:p>
          <a:p>
            <a:endParaRPr lang="en-US" dirty="0"/>
          </a:p>
          <a:p>
            <a:r>
              <a:rPr lang="en-US" dirty="0"/>
              <a:t>NYU vs UF. </a:t>
            </a:r>
          </a:p>
          <a:p>
            <a:endParaRPr lang="en-US" dirty="0"/>
          </a:p>
          <a:p>
            <a:r>
              <a:rPr lang="en-US" dirty="0"/>
              <a:t>Florida’s 10.5 million-strong workforce is highly educated, technically skilled, and culturally and linguistically diverse, renowned for its strong work ethic. Globally prominent academic institutions, modern scientific and technical curricula, </a:t>
            </a:r>
            <a:r>
              <a:rPr lang="en-US" dirty="0" err="1"/>
              <a:t>businessacademia</a:t>
            </a:r>
            <a:r>
              <a:rPr lang="en-US" dirty="0"/>
              <a:t> partnerships, and top-rated customized worker training programs make it easy to find the qualified talent needed by almost any kind of business. Florida’s labor costs are highly competitive, especially compared to other top-tier business locations in the United States and most other advanced economies.</a:t>
            </a:r>
          </a:p>
          <a:p>
            <a:endParaRPr lang="en-US" dirty="0"/>
          </a:p>
          <a:p>
            <a:endParaRPr lang="en-US" dirty="0"/>
          </a:p>
          <a:p>
            <a:r>
              <a:rPr lang="en-US" dirty="0"/>
              <a:t>Florida average annual manufacturing wages are 20% lower than those in Texas, and 35% lower than California’s.</a:t>
            </a:r>
          </a:p>
          <a:p>
            <a:endParaRPr lang="en-US" dirty="0"/>
          </a:p>
          <a:p>
            <a:r>
              <a:rPr lang="en-US" dirty="0"/>
              <a:t>2.5 million people in the pipeline. </a:t>
            </a:r>
          </a:p>
          <a:p>
            <a:endParaRPr lang="en-US" dirty="0"/>
          </a:p>
          <a:p>
            <a:r>
              <a:rPr lang="en-US" dirty="0"/>
              <a:t>Not to mention how we benefit from all the talent to our south. </a:t>
            </a:r>
          </a:p>
          <a:p>
            <a:endParaRPr lang="en-US" dirty="0"/>
          </a:p>
          <a:p>
            <a:r>
              <a:rPr lang="en-US" dirty="0"/>
              <a:t>Governor DeSantis has also made it a huge priority to focus on technical education</a:t>
            </a:r>
          </a:p>
          <a:p>
            <a:endParaRPr lang="en-US" dirty="0"/>
          </a:p>
          <a:p>
            <a:r>
              <a:rPr lang="en-US" dirty="0"/>
              <a:t>Tech talent and engineering at a number of bootcamps </a:t>
            </a:r>
          </a:p>
        </p:txBody>
      </p:sp>
      <p:sp>
        <p:nvSpPr>
          <p:cNvPr id="4" name="Slide Number Placeholder 3"/>
          <p:cNvSpPr>
            <a:spLocks noGrp="1"/>
          </p:cNvSpPr>
          <p:nvPr>
            <p:ph type="sldNum" sz="quarter" idx="5"/>
          </p:nvPr>
        </p:nvSpPr>
        <p:spPr/>
        <p:txBody>
          <a:bodyPr/>
          <a:lstStyle/>
          <a:p>
            <a:fld id="{FA8E5B55-A549-6C49-BF24-61E0430D3E91}" type="slidenum">
              <a:rPr lang="en-US" smtClean="0"/>
              <a:t>13</a:t>
            </a:fld>
            <a:endParaRPr lang="en-US"/>
          </a:p>
        </p:txBody>
      </p:sp>
    </p:spTree>
    <p:extLst>
      <p:ext uri="{BB962C8B-B14F-4D97-AF65-F5344CB8AC3E}">
        <p14:creationId xmlns:p14="http://schemas.microsoft.com/office/powerpoint/2010/main" val="2150411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Interactive data from EFI Website; https://www.enterpriseflorida.com/why-florida/workforce/</a:t>
            </a:r>
          </a:p>
          <a:p>
            <a:endParaRPr lang="en-US" dirty="0"/>
          </a:p>
          <a:p>
            <a:r>
              <a:rPr lang="en-US" dirty="0"/>
              <a:t>2) We invested heavily in making our higher education system affordable and world-class. We also have other preeminent, specialized universities.</a:t>
            </a:r>
          </a:p>
          <a:p>
            <a:endParaRPr lang="en-US" dirty="0"/>
          </a:p>
          <a:p>
            <a:r>
              <a:rPr lang="en-US" dirty="0"/>
              <a:t>NYU vs UF. </a:t>
            </a:r>
          </a:p>
          <a:p>
            <a:endParaRPr lang="en-US" dirty="0"/>
          </a:p>
          <a:p>
            <a:r>
              <a:rPr lang="en-US" dirty="0"/>
              <a:t>Florida’s 10.5 million-strong workforce is highly educated, technically skilled, and culturally and linguistically diverse, renowned for its strong work ethic. Globally prominent academic institutions, modern scientific and technical curricula, </a:t>
            </a:r>
            <a:r>
              <a:rPr lang="en-US" dirty="0" err="1"/>
              <a:t>businessacademia</a:t>
            </a:r>
            <a:r>
              <a:rPr lang="en-US" dirty="0"/>
              <a:t> partnerships, and top-rated customized worker training programs make it easy to find the qualified talent needed by almost any kind of business. Florida’s labor costs are highly competitive, especially compared to other top-tier business locations in the United States and most other advanced economies.</a:t>
            </a:r>
          </a:p>
          <a:p>
            <a:endParaRPr lang="en-US" dirty="0"/>
          </a:p>
          <a:p>
            <a:endParaRPr lang="en-US" dirty="0"/>
          </a:p>
          <a:p>
            <a:r>
              <a:rPr lang="en-US" dirty="0"/>
              <a:t>Florida average annual manufacturing wages are 20% lower than those in Texas, and 35% lower than California’s.</a:t>
            </a:r>
          </a:p>
          <a:p>
            <a:endParaRPr lang="en-US" dirty="0"/>
          </a:p>
          <a:p>
            <a:r>
              <a:rPr lang="en-US" dirty="0"/>
              <a:t>2.5 million people in the pipeline. </a:t>
            </a:r>
          </a:p>
          <a:p>
            <a:endParaRPr lang="en-US" dirty="0"/>
          </a:p>
          <a:p>
            <a:r>
              <a:rPr lang="en-US" dirty="0"/>
              <a:t>Not to mention how we benefit from all the talent to our south. </a:t>
            </a:r>
          </a:p>
          <a:p>
            <a:endParaRPr lang="en-US" dirty="0"/>
          </a:p>
          <a:p>
            <a:r>
              <a:rPr lang="en-US" dirty="0"/>
              <a:t>Governor DeSantis has also made it a huge priority to focus on technical education</a:t>
            </a:r>
          </a:p>
          <a:p>
            <a:endParaRPr lang="en-US" dirty="0"/>
          </a:p>
          <a:p>
            <a:r>
              <a:rPr lang="en-US" dirty="0"/>
              <a:t>Tech talent and engineering at a number of bootcamps </a:t>
            </a:r>
          </a:p>
        </p:txBody>
      </p:sp>
      <p:sp>
        <p:nvSpPr>
          <p:cNvPr id="4" name="Slide Number Placeholder 3"/>
          <p:cNvSpPr>
            <a:spLocks noGrp="1"/>
          </p:cNvSpPr>
          <p:nvPr>
            <p:ph type="sldNum" sz="quarter" idx="5"/>
          </p:nvPr>
        </p:nvSpPr>
        <p:spPr/>
        <p:txBody>
          <a:bodyPr/>
          <a:lstStyle/>
          <a:p>
            <a:fld id="{FA8E5B55-A549-6C49-BF24-61E0430D3E91}" type="slidenum">
              <a:rPr lang="en-US" smtClean="0"/>
              <a:t>14</a:t>
            </a:fld>
            <a:endParaRPr lang="en-US"/>
          </a:p>
        </p:txBody>
      </p:sp>
    </p:spTree>
    <p:extLst>
      <p:ext uri="{BB962C8B-B14F-4D97-AF65-F5344CB8AC3E}">
        <p14:creationId xmlns:p14="http://schemas.microsoft.com/office/powerpoint/2010/main" val="3341592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Florida’s 10.5 million - strong workforce is highly educated, technically skilled, culturally and linguistically diverse, and renowned for its strong work ethic. Globally prominent academic institutions, modern scientific and technical curricula, business-academia partnerships, and top-rated customized worker training programs make it easy to find the qualified talent needed by almost any kind of business. Florida’s labor costs are highly competitive, especially compared to other top-tier business locations in the United States and most other advanced economies.</a:t>
            </a:r>
          </a:p>
          <a:p>
            <a:endParaRPr lang="en-US" dirty="0"/>
          </a:p>
          <a:p>
            <a:endParaRPr lang="en-US" dirty="0"/>
          </a:p>
          <a:p>
            <a:endParaRPr lang="en-US" dirty="0"/>
          </a:p>
          <a:p>
            <a:endParaRPr lang="en-US" dirty="0"/>
          </a:p>
          <a:p>
            <a:r>
              <a:rPr lang="en-US" dirty="0"/>
              <a:t>2) We invested heavily in making our higher education system affordable and world class. We also have other specialized preeminent universities.</a:t>
            </a:r>
          </a:p>
          <a:p>
            <a:endParaRPr lang="en-US" dirty="0"/>
          </a:p>
          <a:p>
            <a:r>
              <a:rPr lang="en-US" dirty="0"/>
              <a:t>NYU vs UF. </a:t>
            </a:r>
          </a:p>
          <a:p>
            <a:endParaRPr lang="en-US" dirty="0"/>
          </a:p>
          <a:p>
            <a:r>
              <a:rPr lang="en-US" dirty="0"/>
              <a:t>Florida’s 10.5 million-strong workforce is highly educated, technically skilled, and culturally and linguistically diverse, renowned for its strong work ethic. Globally prominent academic institutions, modern scientific and technical curricula, </a:t>
            </a:r>
            <a:r>
              <a:rPr lang="en-US" dirty="0" err="1"/>
              <a:t>businessacademia</a:t>
            </a:r>
            <a:r>
              <a:rPr lang="en-US" dirty="0"/>
              <a:t> partnerships, and top-rated customized worker training programs make it easy to find the qualified talent needed by almost any kind of business. Florida’s labor costs are highly competitive, especially compared to other top-tier business locations in the United States and most other advanced economies.</a:t>
            </a:r>
          </a:p>
          <a:p>
            <a:endParaRPr lang="en-US" dirty="0"/>
          </a:p>
          <a:p>
            <a:endParaRPr lang="en-US" dirty="0"/>
          </a:p>
          <a:p>
            <a:r>
              <a:rPr lang="en-US" dirty="0"/>
              <a:t>Florida average annual manufacturing wages are 20% lower than those in Texas, and 35% lower than California’s.</a:t>
            </a:r>
          </a:p>
          <a:p>
            <a:endParaRPr lang="en-US" dirty="0"/>
          </a:p>
          <a:p>
            <a:r>
              <a:rPr lang="en-US" dirty="0"/>
              <a:t>2.5 million people in the pipeline. </a:t>
            </a:r>
          </a:p>
          <a:p>
            <a:endParaRPr lang="en-US" dirty="0"/>
          </a:p>
          <a:p>
            <a:r>
              <a:rPr lang="en-US" dirty="0"/>
              <a:t>Not to mention how we benefit from all the talent to our south. </a:t>
            </a:r>
          </a:p>
          <a:p>
            <a:endParaRPr lang="en-US" dirty="0"/>
          </a:p>
          <a:p>
            <a:r>
              <a:rPr lang="en-US" dirty="0"/>
              <a:t>Governor DeSantis has also made it a huge priority to focus on technical education</a:t>
            </a:r>
          </a:p>
          <a:p>
            <a:endParaRPr lang="en-US" dirty="0"/>
          </a:p>
          <a:p>
            <a:r>
              <a:rPr lang="en-US" dirty="0"/>
              <a:t>Tech talent and engineering at a number of bootcamps </a:t>
            </a:r>
          </a:p>
        </p:txBody>
      </p:sp>
      <p:sp>
        <p:nvSpPr>
          <p:cNvPr id="4" name="Slide Number Placeholder 3"/>
          <p:cNvSpPr>
            <a:spLocks noGrp="1"/>
          </p:cNvSpPr>
          <p:nvPr>
            <p:ph type="sldNum" sz="quarter" idx="5"/>
          </p:nvPr>
        </p:nvSpPr>
        <p:spPr/>
        <p:txBody>
          <a:bodyPr/>
          <a:lstStyle/>
          <a:p>
            <a:fld id="{FA8E5B55-A549-6C49-BF24-61E0430D3E91}" type="slidenum">
              <a:rPr lang="en-US" smtClean="0"/>
              <a:t>15</a:t>
            </a:fld>
            <a:endParaRPr lang="en-US"/>
          </a:p>
        </p:txBody>
      </p:sp>
    </p:spTree>
    <p:extLst>
      <p:ext uri="{BB962C8B-B14F-4D97-AF65-F5344CB8AC3E}">
        <p14:creationId xmlns:p14="http://schemas.microsoft.com/office/powerpoint/2010/main" val="2109700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home to America’s space program and the birthplace of IBM’s personal computer, Florida has a long history of developing and deploying innovative technologies. Nowadays more than 36,000 high-tech business establishments employ about 600,000 Floridians, generating some $12-13 billion in high-tech exports annually. Florida’s biotech firms are behind some of humanity’s greatest health breakthroughs, while its fintech and cyber security professionals are ensuring the smooth, secure conduct of online business. From marine biology to space exploration, propulsion systems to surgical lasers, Floridians are devising cutting-edge solutions for the next economy.</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dirty="0"/>
              <a:t>Florida’s investment in research and development (R&amp;D) averages more than $10 billion annually, while Florida’s startup firms attract approximately $3 billion in venture capital deals each year.</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16</a:t>
            </a:fld>
            <a:endParaRPr lang="en-US"/>
          </a:p>
        </p:txBody>
      </p:sp>
    </p:spTree>
    <p:extLst>
      <p:ext uri="{BB962C8B-B14F-4D97-AF65-F5344CB8AC3E}">
        <p14:creationId xmlns:p14="http://schemas.microsoft.com/office/powerpoint/2010/main" val="3782824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Florida has made really smart investments in Infrastructure to build capacity. </a:t>
            </a:r>
          </a:p>
          <a:p>
            <a:pPr marL="228600" indent="-228600">
              <a:buAutoNum type="arabicParenR"/>
            </a:pPr>
            <a:r>
              <a:rPr lang="en-US" sz="1200" b="0" i="0" u="none" strike="noStrike" kern="1200" dirty="0" err="1">
                <a:solidFill>
                  <a:schemeClr val="tx1"/>
                </a:solidFill>
                <a:effectLst/>
                <a:latin typeface="+mn-lt"/>
                <a:ea typeface="+mn-ea"/>
                <a:cs typeface="+mn-cs"/>
              </a:rPr>
              <a:t>deeping</a:t>
            </a:r>
            <a:r>
              <a:rPr lang="en-US" sz="1200" b="0" i="0" u="none" strike="noStrike" kern="1200" dirty="0">
                <a:solidFill>
                  <a:schemeClr val="tx1"/>
                </a:solidFill>
                <a:effectLst/>
                <a:latin typeface="+mn-lt"/>
                <a:ea typeface="+mn-ea"/>
                <a:cs typeface="+mn-cs"/>
              </a:rPr>
              <a:t> of the port…</a:t>
            </a:r>
          </a:p>
          <a:p>
            <a:pPr marL="228600" indent="-228600">
              <a:buAutoNum type="arabicParenR"/>
            </a:pPr>
            <a:r>
              <a:rPr lang="en-US" sz="1200" b="0" i="0" u="none" strike="noStrike" kern="1200" dirty="0">
                <a:solidFill>
                  <a:schemeClr val="tx1"/>
                </a:solidFill>
                <a:effectLst/>
                <a:latin typeface="+mn-lt"/>
                <a:ea typeface="+mn-ea"/>
                <a:cs typeface="+mn-cs"/>
              </a:rPr>
              <a:t>FDOT’s $10B a year work plan… mostly of roads but still</a:t>
            </a:r>
          </a:p>
          <a:p>
            <a:pPr marL="228600" indent="-228600">
              <a:buAutoNum type="arabicParenR"/>
            </a:pPr>
            <a:r>
              <a:rPr lang="en-US" sz="1200" b="0" i="0" u="none" strike="noStrike" kern="1200" dirty="0">
                <a:solidFill>
                  <a:schemeClr val="tx1"/>
                </a:solidFill>
                <a:effectLst/>
                <a:latin typeface="+mn-lt"/>
                <a:ea typeface="+mn-ea"/>
                <a:cs typeface="+mn-cs"/>
              </a:rPr>
              <a:t>Rail and now with </a:t>
            </a:r>
            <a:r>
              <a:rPr lang="en-US" sz="1200" b="0" i="0" u="none" strike="noStrike" kern="1200" dirty="0" err="1">
                <a:solidFill>
                  <a:schemeClr val="tx1"/>
                </a:solidFill>
                <a:effectLst/>
                <a:latin typeface="+mn-lt"/>
                <a:ea typeface="+mn-ea"/>
                <a:cs typeface="+mn-cs"/>
              </a:rPr>
              <a:t>brightline</a:t>
            </a:r>
            <a:r>
              <a:rPr lang="en-US" sz="1200" b="0" i="0" u="none" strike="noStrike" kern="1200" dirty="0">
                <a:solidFill>
                  <a:schemeClr val="tx1"/>
                </a:solidFill>
                <a:effectLst/>
                <a:latin typeface="+mn-lt"/>
                <a:ea typeface="+mn-ea"/>
                <a:cs typeface="+mn-cs"/>
              </a:rPr>
              <a:t> </a:t>
            </a:r>
          </a:p>
          <a:p>
            <a:pPr marL="228600" indent="-228600">
              <a:buAutoNum type="arabicParenR"/>
            </a:pPr>
            <a:r>
              <a:rPr lang="en-US" sz="1200" b="0" i="0" u="none" strike="noStrike" kern="1200" dirty="0">
                <a:solidFill>
                  <a:schemeClr val="tx1"/>
                </a:solidFill>
                <a:effectLst/>
                <a:latin typeface="+mn-lt"/>
                <a:ea typeface="+mn-ea"/>
                <a:cs typeface="+mn-cs"/>
              </a:rPr>
              <a:t>Airports </a:t>
            </a:r>
          </a:p>
          <a:p>
            <a:pPr marL="228600" indent="-228600">
              <a:buAutoNum type="arabicParenR"/>
            </a:pPr>
            <a:r>
              <a:rPr lang="en-US" sz="1200" b="0" i="0" u="none" strike="noStrike" kern="1200" dirty="0">
                <a:solidFill>
                  <a:schemeClr val="tx1"/>
                </a:solidFill>
                <a:effectLst/>
                <a:latin typeface="+mn-lt"/>
                <a:ea typeface="+mn-ea"/>
                <a:cs typeface="+mn-cs"/>
              </a:rPr>
              <a:t>Broadband… network </a:t>
            </a:r>
            <a:r>
              <a:rPr lang="en-US" sz="1200" b="0" i="0" u="none" strike="noStrike" kern="1200" dirty="0" err="1">
                <a:solidFill>
                  <a:schemeClr val="tx1"/>
                </a:solidFill>
                <a:effectLst/>
                <a:latin typeface="+mn-lt"/>
                <a:ea typeface="+mn-ea"/>
                <a:cs typeface="+mn-cs"/>
              </a:rPr>
              <a:t>accesspoint</a:t>
            </a:r>
            <a:r>
              <a:rPr lang="en-US" sz="1200" b="0" i="0" u="none" strike="noStrike" kern="1200" dirty="0">
                <a:solidFill>
                  <a:schemeClr val="tx1"/>
                </a:solidFill>
                <a:effectLst/>
                <a:latin typeface="+mn-lt"/>
                <a:ea typeface="+mn-ea"/>
                <a:cs typeface="+mn-cs"/>
              </a:rPr>
              <a:t> of America </a:t>
            </a:r>
          </a:p>
          <a:p>
            <a:pPr marL="228600" indent="-228600">
              <a:buAutoNum type="arabicParenR"/>
            </a:pPr>
            <a:r>
              <a:rPr lang="en-US" sz="1200" b="0" i="0" kern="1200" dirty="0">
                <a:solidFill>
                  <a:schemeClr val="tx1"/>
                </a:solidFill>
                <a:effectLst/>
                <a:latin typeface="+mn-lt"/>
                <a:ea typeface="+mn-ea"/>
                <a:cs typeface="+mn-cs"/>
              </a:rPr>
              <a:t>The Network Access Point in Miami is an example of how Florida connects the world with its innovative data center. This internet exchange point funnels data to South and Central America. As 5G grows and satellites launched from Florida continue to circle Earth, the state is poised to be a leader in the telecommunication sector.</a:t>
            </a:r>
            <a:endParaRPr lang="en-US" sz="1200" b="0" i="0" u="none" strike="noStrike" kern="1200" dirty="0">
              <a:solidFill>
                <a:schemeClr val="tx1"/>
              </a:solidFill>
              <a:effectLst/>
              <a:latin typeface="+mn-lt"/>
              <a:ea typeface="+mn-ea"/>
              <a:cs typeface="+mn-cs"/>
            </a:endParaRPr>
          </a:p>
          <a:p>
            <a:pPr marL="228600" indent="-228600">
              <a:buAutoNum type="arabicParenR"/>
            </a:pPr>
            <a:endParaRPr lang="en-US" sz="1200" b="0" i="0" u="none" strike="noStrike" kern="1200" dirty="0">
              <a:solidFill>
                <a:schemeClr val="tx1"/>
              </a:solidFill>
              <a:effectLst/>
              <a:latin typeface="+mn-lt"/>
              <a:ea typeface="+mn-ea"/>
              <a:cs typeface="+mn-cs"/>
            </a:endParaRPr>
          </a:p>
          <a:p>
            <a:pPr marL="228600" indent="-228600">
              <a:buAutoNum type="arabicParenR"/>
            </a:pPr>
            <a:endParaRPr lang="en-US" sz="1200" b="0" i="0" u="none" strike="noStrike" kern="1200" dirty="0">
              <a:solidFill>
                <a:schemeClr val="tx1"/>
              </a:solidFill>
              <a:effectLst/>
              <a:latin typeface="+mn-lt"/>
              <a:ea typeface="+mn-ea"/>
              <a:cs typeface="+mn-cs"/>
            </a:endParaRPr>
          </a:p>
          <a:p>
            <a:pPr marL="228600" indent="-228600">
              <a:buAutoNum type="arabicParenR"/>
            </a:pPr>
            <a:r>
              <a:rPr lang="en-US" dirty="0"/>
              <a:t>With its state-of-the-art infrastructure, Florida enables the efficient movement of goods, people, and data across the globe. The state’s multimodal transportation system includes 20 commercial airports, 15 </a:t>
            </a:r>
            <a:r>
              <a:rPr lang="en-US" dirty="0" err="1"/>
              <a:t>deepwater</a:t>
            </a:r>
            <a:r>
              <a:rPr lang="en-US" dirty="0"/>
              <a:t> seaports, advanced highway and rail networks, modern fiber-optic telecoms networks, and several major highspeed data transmission hubs. Direct air links enable global passenger and cargo mobility, while numerous shipping routes connect Florida to the world’s leading commercial hubs. Florida is home to one in five U.S. exporters, with the combined annual value of goods and services exports exceeding $100 billion.</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17</a:t>
            </a:fld>
            <a:endParaRPr lang="en-US"/>
          </a:p>
        </p:txBody>
      </p:sp>
    </p:spTree>
    <p:extLst>
      <p:ext uri="{BB962C8B-B14F-4D97-AF65-F5344CB8AC3E}">
        <p14:creationId xmlns:p14="http://schemas.microsoft.com/office/powerpoint/2010/main" val="663693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Florida has made really smart investments in Infrastructure to build capacity. </a:t>
            </a:r>
          </a:p>
          <a:p>
            <a:pPr marL="228600" indent="-228600">
              <a:buAutoNum type="arabicParenR"/>
            </a:pPr>
            <a:r>
              <a:rPr lang="en-US" sz="1200" b="0" i="0" u="none" strike="noStrike" kern="1200" dirty="0" err="1">
                <a:solidFill>
                  <a:schemeClr val="tx1"/>
                </a:solidFill>
                <a:effectLst/>
                <a:latin typeface="+mn-lt"/>
                <a:ea typeface="+mn-ea"/>
                <a:cs typeface="+mn-cs"/>
              </a:rPr>
              <a:t>deeping</a:t>
            </a:r>
            <a:r>
              <a:rPr lang="en-US" sz="1200" b="0" i="0" u="none" strike="noStrike" kern="1200" dirty="0">
                <a:solidFill>
                  <a:schemeClr val="tx1"/>
                </a:solidFill>
                <a:effectLst/>
                <a:latin typeface="+mn-lt"/>
                <a:ea typeface="+mn-ea"/>
                <a:cs typeface="+mn-cs"/>
              </a:rPr>
              <a:t> of the port…</a:t>
            </a:r>
          </a:p>
          <a:p>
            <a:pPr marL="228600" indent="-228600">
              <a:buAutoNum type="arabicParenR"/>
            </a:pPr>
            <a:r>
              <a:rPr lang="en-US" sz="1200" b="0" i="0" u="none" strike="noStrike" kern="1200" dirty="0">
                <a:solidFill>
                  <a:schemeClr val="tx1"/>
                </a:solidFill>
                <a:effectLst/>
                <a:latin typeface="+mn-lt"/>
                <a:ea typeface="+mn-ea"/>
                <a:cs typeface="+mn-cs"/>
              </a:rPr>
              <a:t>FDOT’s $10B a year work plan… mostly of roads but still</a:t>
            </a:r>
          </a:p>
          <a:p>
            <a:pPr marL="228600" indent="-228600">
              <a:buAutoNum type="arabicParenR"/>
            </a:pPr>
            <a:r>
              <a:rPr lang="en-US" sz="1200" b="0" i="0" u="none" strike="noStrike" kern="1200" dirty="0">
                <a:solidFill>
                  <a:schemeClr val="tx1"/>
                </a:solidFill>
                <a:effectLst/>
                <a:latin typeface="+mn-lt"/>
                <a:ea typeface="+mn-ea"/>
                <a:cs typeface="+mn-cs"/>
              </a:rPr>
              <a:t>Rail and now with </a:t>
            </a:r>
            <a:r>
              <a:rPr lang="en-US" sz="1200" b="0" i="0" u="none" strike="noStrike" kern="1200" dirty="0" err="1">
                <a:solidFill>
                  <a:schemeClr val="tx1"/>
                </a:solidFill>
                <a:effectLst/>
                <a:latin typeface="+mn-lt"/>
                <a:ea typeface="+mn-ea"/>
                <a:cs typeface="+mn-cs"/>
              </a:rPr>
              <a:t>brightline</a:t>
            </a:r>
            <a:r>
              <a:rPr lang="en-US" sz="1200" b="0" i="0" u="none" strike="noStrike" kern="1200" dirty="0">
                <a:solidFill>
                  <a:schemeClr val="tx1"/>
                </a:solidFill>
                <a:effectLst/>
                <a:latin typeface="+mn-lt"/>
                <a:ea typeface="+mn-ea"/>
                <a:cs typeface="+mn-cs"/>
              </a:rPr>
              <a:t> </a:t>
            </a:r>
          </a:p>
          <a:p>
            <a:pPr marL="228600" indent="-228600">
              <a:buAutoNum type="arabicParenR"/>
            </a:pPr>
            <a:r>
              <a:rPr lang="en-US" sz="1200" b="0" i="0" u="none" strike="noStrike" kern="1200" dirty="0">
                <a:solidFill>
                  <a:schemeClr val="tx1"/>
                </a:solidFill>
                <a:effectLst/>
                <a:latin typeface="+mn-lt"/>
                <a:ea typeface="+mn-ea"/>
                <a:cs typeface="+mn-cs"/>
              </a:rPr>
              <a:t>Airports </a:t>
            </a:r>
          </a:p>
          <a:p>
            <a:pPr marL="228600" indent="-228600">
              <a:buAutoNum type="arabicParenR"/>
            </a:pPr>
            <a:r>
              <a:rPr lang="en-US" sz="1200" b="0" i="0" u="none" strike="noStrike" kern="1200" dirty="0">
                <a:solidFill>
                  <a:schemeClr val="tx1"/>
                </a:solidFill>
                <a:effectLst/>
                <a:latin typeface="+mn-lt"/>
                <a:ea typeface="+mn-ea"/>
                <a:cs typeface="+mn-cs"/>
              </a:rPr>
              <a:t>Broadband… network </a:t>
            </a:r>
            <a:r>
              <a:rPr lang="en-US" sz="1200" b="0" i="0" u="none" strike="noStrike" kern="1200" dirty="0" err="1">
                <a:solidFill>
                  <a:schemeClr val="tx1"/>
                </a:solidFill>
                <a:effectLst/>
                <a:latin typeface="+mn-lt"/>
                <a:ea typeface="+mn-ea"/>
                <a:cs typeface="+mn-cs"/>
              </a:rPr>
              <a:t>accesspoint</a:t>
            </a:r>
            <a:r>
              <a:rPr lang="en-US" sz="1200" b="0" i="0" u="none" strike="noStrike" kern="1200" dirty="0">
                <a:solidFill>
                  <a:schemeClr val="tx1"/>
                </a:solidFill>
                <a:effectLst/>
                <a:latin typeface="+mn-lt"/>
                <a:ea typeface="+mn-ea"/>
                <a:cs typeface="+mn-cs"/>
              </a:rPr>
              <a:t> of America </a:t>
            </a:r>
          </a:p>
          <a:p>
            <a:pPr marL="228600" indent="-228600">
              <a:buAutoNum type="arabicParenR"/>
            </a:pPr>
            <a:r>
              <a:rPr lang="en-US" sz="1200" b="0" i="0" kern="1200" dirty="0">
                <a:solidFill>
                  <a:schemeClr val="tx1"/>
                </a:solidFill>
                <a:effectLst/>
                <a:latin typeface="+mn-lt"/>
                <a:ea typeface="+mn-ea"/>
                <a:cs typeface="+mn-cs"/>
              </a:rPr>
              <a:t>The Network Access Point in Miami is an example of how Florida connects the world with its innovative data center. This internet exchange point funnels data to South and Central America. As 5G grows and satellites launched from Florida continue to circle Earth, the state is poised to be a leader in the telecommunication sector.</a:t>
            </a:r>
            <a:endParaRPr lang="en-US" sz="1200" b="0" i="0" u="none" strike="noStrike" kern="1200" dirty="0">
              <a:solidFill>
                <a:schemeClr val="tx1"/>
              </a:solidFill>
              <a:effectLst/>
              <a:latin typeface="+mn-lt"/>
              <a:ea typeface="+mn-ea"/>
              <a:cs typeface="+mn-cs"/>
            </a:endParaRPr>
          </a:p>
          <a:p>
            <a:pPr marL="228600" indent="-228600">
              <a:buAutoNum type="arabicParenR"/>
            </a:pPr>
            <a:endParaRPr lang="en-US" sz="1200" b="0" i="0" u="none" strike="noStrike" kern="1200" dirty="0">
              <a:solidFill>
                <a:schemeClr val="tx1"/>
              </a:solidFill>
              <a:effectLst/>
              <a:latin typeface="+mn-lt"/>
              <a:ea typeface="+mn-ea"/>
              <a:cs typeface="+mn-cs"/>
            </a:endParaRPr>
          </a:p>
          <a:p>
            <a:pPr marL="228600" indent="-228600">
              <a:buAutoNum type="arabicParenR"/>
            </a:pPr>
            <a:endParaRPr lang="en-US" sz="1200" b="0" i="0" u="none" strike="noStrike" kern="1200" dirty="0">
              <a:solidFill>
                <a:schemeClr val="tx1"/>
              </a:solidFill>
              <a:effectLst/>
              <a:latin typeface="+mn-lt"/>
              <a:ea typeface="+mn-ea"/>
              <a:cs typeface="+mn-cs"/>
            </a:endParaRPr>
          </a:p>
          <a:p>
            <a:pPr marL="228600" indent="-228600">
              <a:buAutoNum type="arabicParenR"/>
            </a:pPr>
            <a:r>
              <a:rPr lang="en-US" dirty="0"/>
              <a:t>With its state-of-the-art infrastructure, Florida enables the efficient movement of goods, people, and data across the globe. The state’s multimodal transportation system includes 20 commercial airports, 15 </a:t>
            </a:r>
            <a:r>
              <a:rPr lang="en-US" dirty="0" err="1"/>
              <a:t>deepwater</a:t>
            </a:r>
            <a:r>
              <a:rPr lang="en-US" dirty="0"/>
              <a:t> seaports, advanced highway and rail networks, modern fiber-optic telecoms networks, and several major highspeed data transmission hubs. Direct air links enable global passenger and cargo mobility, while numerous shipping routes connect Florida to the world’s leading commercial hubs. Florida is home to one in five U.S. exporters, with the combined annual value of goods and services exports exceeding $100 billion.</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18</a:t>
            </a:fld>
            <a:endParaRPr lang="en-US"/>
          </a:p>
        </p:txBody>
      </p:sp>
    </p:spTree>
    <p:extLst>
      <p:ext uri="{BB962C8B-B14F-4D97-AF65-F5344CB8AC3E}">
        <p14:creationId xmlns:p14="http://schemas.microsoft.com/office/powerpoint/2010/main" val="2849187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Geography is Destiny! </a:t>
            </a:r>
          </a:p>
          <a:p>
            <a:endParaRPr lang="en-US" dirty="0"/>
          </a:p>
          <a:p>
            <a:r>
              <a:rPr lang="en-US" dirty="0"/>
              <a:t>Florida is host to several thousand affiliates of companies based outside the United States, including hundreds of hemispheric or regional corporate headquarters. Besides corporate HQ’s, many international firms have located other kinds of facilities in Florida, such as manufacturing plants, R&amp;D labs, sales and marketing offices, logistics and distribution operations, and customer service centers, to take advantage of easy access to markets worldwide.</a:t>
            </a:r>
          </a:p>
          <a:p>
            <a:endParaRPr lang="en-US" sz="1200" b="0" i="0" u="none" strike="noStrike" kern="1200" dirty="0">
              <a:solidFill>
                <a:schemeClr val="tx1"/>
              </a:solidFill>
              <a:effectLst/>
              <a:latin typeface="+mn-lt"/>
              <a:ea typeface="+mn-ea"/>
              <a:cs typeface="+mn-cs"/>
            </a:endParaRPr>
          </a:p>
          <a:p>
            <a:r>
              <a:rPr lang="en-US" dirty="0"/>
              <a:t>Florida is the Americas’ commercial crossroads. Due to its strategic geographic location, advanced infrastructure, access to finance, and multi-cultural and multi-lingual workforce, Florida serves as the principal gateway to Latin American and Caribbean markets for both U.S. and overseas companies. Florida accounts for about a third of total U.S. trade with Latin America and the Caribbean, and is home to the world’s largest cluster of professional &amp; financial service providers specializing in Latin America.</a:t>
            </a:r>
          </a:p>
          <a:p>
            <a:endParaRPr lang="en-US" sz="1200" b="0" i="0" u="none" strike="noStrike" kern="1200" dirty="0">
              <a:solidFill>
                <a:schemeClr val="tx1"/>
              </a:solidFill>
              <a:effectLst/>
              <a:latin typeface="+mn-lt"/>
              <a:ea typeface="+mn-ea"/>
              <a:cs typeface="+mn-cs"/>
            </a:endParaRPr>
          </a:p>
          <a:p>
            <a:r>
              <a:rPr lang="en-US" dirty="0"/>
              <a:t>There are more direct flights from Florida airports to Latin American and Caribbean cities than from the rest of the United States combined. Miami is regularly voted “best Latin American city for business” by CEOs.</a:t>
            </a:r>
          </a:p>
          <a:p>
            <a:endParaRPr lang="en-US" sz="1200" b="0" i="0" u="none" strike="noStrike" kern="1200" dirty="0">
              <a:solidFill>
                <a:schemeClr val="tx1"/>
              </a:solidFill>
              <a:effectLst/>
              <a:latin typeface="+mn-lt"/>
              <a:ea typeface="+mn-ea"/>
              <a:cs typeface="+mn-cs"/>
            </a:endParaRPr>
          </a:p>
          <a:p>
            <a:r>
              <a:rPr lang="en-US" dirty="0"/>
              <a:t>As the home to America’s space program and the birthplace of IBM’s personal computer, Florida has a long history of developing and deploying innovative technologies. Nowadays more than 36,000 high-tech business establishments employ about 600,000 Floridians, generating some $12-13 billion in high-tech exports annually. Florida’s biotech firms are behind some of humanity’s greatest health breakthroughs, while its fintech and cyber security professionals are ensuring the smooth, secure conduct of online business. From marine biology to space exploration, propulsion systems to surgical lasers, Floridians are devising cutting-edge solutions for the next economy.</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rial Narrow" panose="020B0606020202030204" pitchFamily="34" charset="0"/>
              </a:rPr>
              <a:t>Florida is home to more than 58,000 exporting companies – second only to California. Twenty percent (20%) of the nation’s companies that export are in Florida.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rial Narrow" panose="020B0606020202030204" pitchFamily="34" charset="0"/>
              </a:rPr>
              <a:t>Florida ranks 4th among all U.S. states in high-tech exports – reaching US$13.8 billion in 2021 – and 3rd in the U.S. for the 40.7 thousand direct jobs supported by tech exports in 2018. </a:t>
            </a:r>
          </a:p>
          <a:p>
            <a:endParaRPr lang="en-US" dirty="0"/>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One of the most international US states, with global name recognition</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A hemispheric hub for business, finance, trade, logistics, travel, and culture</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Multicultural &amp; multilingual: 1/5 of Florida’s population (and over half of Miami’s) born outside the United States and speak a foreign language.</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One of the highest concentrations of foreign consulates, trade offices, bi-national chambers of commerce, and international banks in the US</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Business gateway between Latin America &amp; Caribbean and rest of the world; location for many </a:t>
            </a:r>
            <a:r>
              <a:rPr lang="en-US" sz="1200" dirty="0" err="1">
                <a:solidFill>
                  <a:schemeClr val="tx1">
                    <a:lumMod val="65000"/>
                    <a:lumOff val="35000"/>
                  </a:schemeClr>
                </a:solidFill>
                <a:latin typeface="Arial Narrow" panose="020B0606020202030204" pitchFamily="34" charset="0"/>
              </a:rPr>
              <a:t>LatAm</a:t>
            </a:r>
            <a:r>
              <a:rPr lang="en-US" sz="1200" dirty="0">
                <a:solidFill>
                  <a:schemeClr val="tx1">
                    <a:lumMod val="65000"/>
                    <a:lumOff val="35000"/>
                  </a:schemeClr>
                </a:solidFill>
                <a:latin typeface="Arial Narrow" panose="020B0606020202030204" pitchFamily="34" charset="0"/>
              </a:rPr>
              <a:t> regional corporate headquarters, and the US offices of companies based in Latin American countries</a:t>
            </a:r>
          </a:p>
          <a:p>
            <a:pPr marL="457200" indent="-457200" algn="l">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Miami regularly voted “best Latin American city for business” by CEOs</a:t>
            </a:r>
          </a:p>
          <a:p>
            <a:pPr marL="457200" indent="-457200" algn="l">
              <a:buFont typeface="Arial" panose="020B0604020202020204" pitchFamily="34" charset="0"/>
              <a:buChar char="•"/>
            </a:pPr>
            <a:endParaRPr lang="en-US" sz="1200" dirty="0">
              <a:solidFill>
                <a:schemeClr val="tx1">
                  <a:lumMod val="65000"/>
                  <a:lumOff val="35000"/>
                </a:schemeClr>
              </a:solidFill>
              <a:latin typeface="Arial Narrow" panose="020B0606020202030204" pitchFamily="34" charset="0"/>
            </a:endParaRP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As part of the US, Florida enjoys political and economic stability, rules-based legal system, enforceability of contracts, few restrictions on capital flows</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Geographic proximity to </a:t>
            </a:r>
            <a:r>
              <a:rPr lang="en-US" sz="1200" dirty="0" err="1">
                <a:solidFill>
                  <a:schemeClr val="tx1">
                    <a:lumMod val="65000"/>
                    <a:lumOff val="35000"/>
                  </a:schemeClr>
                </a:solidFill>
                <a:latin typeface="Arial Narrow" panose="020B0606020202030204" pitchFamily="34" charset="0"/>
              </a:rPr>
              <a:t>LatAm</a:t>
            </a:r>
            <a:r>
              <a:rPr lang="en-US" sz="1200" dirty="0">
                <a:solidFill>
                  <a:schemeClr val="tx1">
                    <a:lumMod val="65000"/>
                    <a:lumOff val="35000"/>
                  </a:schemeClr>
                </a:solidFill>
                <a:latin typeface="Arial Narrow" panose="020B0606020202030204" pitchFamily="34" charset="0"/>
              </a:rPr>
              <a:t>, advanced infrastructure, and connectivity</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Florida’s diverse, multilingual workforce includes several million native speakers of Spanish, Portuguese, and French – easy to find the right talent</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Extensive cultural, linguistic, and family ties to Latin America &amp; Caribbean</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Close to 2500 multinational firms, many are regional headquarters for </a:t>
            </a:r>
            <a:r>
              <a:rPr lang="en-US" sz="1200" dirty="0" err="1">
                <a:solidFill>
                  <a:schemeClr val="tx1">
                    <a:lumMod val="65000"/>
                    <a:lumOff val="35000"/>
                  </a:schemeClr>
                </a:solidFill>
                <a:latin typeface="Arial Narrow" panose="020B0606020202030204" pitchFamily="34" charset="0"/>
              </a:rPr>
              <a:t>LatAm</a:t>
            </a:r>
            <a:endParaRPr lang="en-US" sz="1200" dirty="0">
              <a:solidFill>
                <a:schemeClr val="tx1">
                  <a:lumMod val="65000"/>
                  <a:lumOff val="35000"/>
                </a:schemeClr>
              </a:solidFill>
              <a:latin typeface="Arial Narrow" panose="020B0606020202030204" pitchFamily="34" charset="0"/>
            </a:endParaRP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The world’s largest cluster of professional &amp; financial service providers specializing in Latin American and Caribbean markets</a:t>
            </a:r>
          </a:p>
          <a:p>
            <a:pPr marL="457200" indent="-457200" algn="l">
              <a:lnSpc>
                <a:spcPct val="100000"/>
              </a:lnSpc>
              <a:spcBef>
                <a:spcPts val="600"/>
              </a:spcBef>
              <a:spcAft>
                <a:spcPts val="600"/>
              </a:spcAft>
              <a:buFont typeface="Arial" panose="020B0604020202020204" pitchFamily="34" charset="0"/>
              <a:buChar char="•"/>
            </a:pPr>
            <a:r>
              <a:rPr lang="en-US" sz="1200" dirty="0">
                <a:solidFill>
                  <a:schemeClr val="tx1">
                    <a:lumMod val="65000"/>
                    <a:lumOff val="35000"/>
                  </a:schemeClr>
                </a:solidFill>
                <a:latin typeface="Arial Narrow" panose="020B0606020202030204" pitchFamily="34" charset="0"/>
              </a:rPr>
              <a:t>The largest cluster of international banks in the US outside of New York </a:t>
            </a:r>
          </a:p>
          <a:p>
            <a:pPr marL="457200" indent="-457200" algn="l">
              <a:buFont typeface="Arial" panose="020B0604020202020204" pitchFamily="34" charset="0"/>
              <a:buChar char="•"/>
            </a:pPr>
            <a:endParaRPr lang="en-US" sz="1200" dirty="0">
              <a:solidFill>
                <a:schemeClr val="tx1">
                  <a:lumMod val="65000"/>
                  <a:lumOff val="35000"/>
                </a:schemeClr>
              </a:solidFill>
              <a:latin typeface="Arial Narrow" panose="020B0606020202030204" pitchFamily="34" charset="0"/>
            </a:endParaRP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19</a:t>
            </a:fld>
            <a:endParaRPr lang="en-US"/>
          </a:p>
        </p:txBody>
      </p:sp>
    </p:spTree>
    <p:extLst>
      <p:ext uri="{BB962C8B-B14F-4D97-AF65-F5344CB8AC3E}">
        <p14:creationId xmlns:p14="http://schemas.microsoft.com/office/powerpoint/2010/main" val="1272355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2</a:t>
            </a:fld>
            <a:endParaRPr lang="en-US" dirty="0"/>
          </a:p>
        </p:txBody>
      </p:sp>
    </p:spTree>
    <p:extLst>
      <p:ext uri="{BB962C8B-B14F-4D97-AF65-F5344CB8AC3E}">
        <p14:creationId xmlns:p14="http://schemas.microsoft.com/office/powerpoint/2010/main" val="1304227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baseline="0" dirty="0">
                <a:solidFill>
                  <a:srgbClr val="000000"/>
                </a:solidFill>
              </a:rPr>
              <a:t>75% of the worlds GDP is outside America… 95% of the worlds consumers outside of America… Makes sense to internationalize </a:t>
            </a:r>
          </a:p>
          <a:p>
            <a:endParaRPr lang="en-US" b="0" i="0" u="none" strike="noStrike" baseline="0" dirty="0">
              <a:solidFill>
                <a:srgbClr val="000000"/>
              </a:solidFill>
            </a:endParaRPr>
          </a:p>
          <a:p>
            <a:r>
              <a:rPr lang="en-US" b="0" i="0" u="none" strike="noStrike" baseline="0" dirty="0">
                <a:solidFill>
                  <a:srgbClr val="000000"/>
                </a:solidFill>
              </a:rPr>
              <a:t>Global trade patterns are shifting. China is projected to outpace the United States as the world’s largest economy (as measured by GDP) by 2030. Driven by population growth, emerging markets in South Asia, Southeast Asia, East Asia, and Africa will see above-average GDP growth. Global merchandise trade flows have become more stable since the rapid acceleration of globalized trade in the 1990s and 2000s, while still growing over the past decade. </a:t>
            </a:r>
          </a:p>
          <a:p>
            <a:endParaRPr lang="en-US" sz="1000" dirty="0">
              <a:solidFill>
                <a:srgbClr val="000000"/>
              </a:solidFill>
            </a:endParaRPr>
          </a:p>
          <a:p>
            <a:r>
              <a:rPr lang="en-US" dirty="0">
                <a:solidFill>
                  <a:srgbClr val="000000"/>
                </a:solidFill>
              </a:rPr>
              <a:t>TL 1.0 and 2.0 focused heavily on the opportunity for more Asian trade through the Panama Canal to Florida.  Trade disputes with China, COVID, natural disasters, and war in Europe all have disrupted global supply chains in the past few years.  It is possible that we will see a shift back toward regional trade blocs, which would benefit Florida due to its strong position in trade within Latin America and the Caribbean.  Continued partnerships with Europe and long-term partnerships with Africa would also benefit Florida. </a:t>
            </a:r>
            <a:endParaRPr lang="en-US" dirty="0"/>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20</a:t>
            </a:fld>
            <a:endParaRPr lang="en-US"/>
          </a:p>
        </p:txBody>
      </p:sp>
    </p:spTree>
    <p:extLst>
      <p:ext uri="{BB962C8B-B14F-4D97-AF65-F5344CB8AC3E}">
        <p14:creationId xmlns:p14="http://schemas.microsoft.com/office/powerpoint/2010/main" val="839033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21</a:t>
            </a:fld>
            <a:endParaRPr lang="en-US" dirty="0"/>
          </a:p>
        </p:txBody>
      </p:sp>
    </p:spTree>
    <p:extLst>
      <p:ext uri="{BB962C8B-B14F-4D97-AF65-F5344CB8AC3E}">
        <p14:creationId xmlns:p14="http://schemas.microsoft.com/office/powerpoint/2010/main" val="3830554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22</a:t>
            </a:fld>
            <a:endParaRPr lang="en-US" dirty="0"/>
          </a:p>
        </p:txBody>
      </p:sp>
    </p:spTree>
    <p:extLst>
      <p:ext uri="{BB962C8B-B14F-4D97-AF65-F5344CB8AC3E}">
        <p14:creationId xmlns:p14="http://schemas.microsoft.com/office/powerpoint/2010/main" val="3441794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23</a:t>
            </a:fld>
            <a:endParaRPr lang="en-US" dirty="0"/>
          </a:p>
        </p:txBody>
      </p:sp>
    </p:spTree>
    <p:extLst>
      <p:ext uri="{BB962C8B-B14F-4D97-AF65-F5344CB8AC3E}">
        <p14:creationId xmlns:p14="http://schemas.microsoft.com/office/powerpoint/2010/main" val="1914394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24</a:t>
            </a:fld>
            <a:endParaRPr lang="en-US" dirty="0"/>
          </a:p>
        </p:txBody>
      </p:sp>
    </p:spTree>
    <p:extLst>
      <p:ext uri="{BB962C8B-B14F-4D97-AF65-F5344CB8AC3E}">
        <p14:creationId xmlns:p14="http://schemas.microsoft.com/office/powerpoint/2010/main" val="2676564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25</a:t>
            </a:fld>
            <a:endParaRPr lang="en-US" dirty="0"/>
          </a:p>
        </p:txBody>
      </p:sp>
    </p:spTree>
    <p:extLst>
      <p:ext uri="{BB962C8B-B14F-4D97-AF65-F5344CB8AC3E}">
        <p14:creationId xmlns:p14="http://schemas.microsoft.com/office/powerpoint/2010/main" val="2432196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US" sz="1200" dirty="0">
              <a:solidFill>
                <a:schemeClr val="tx1">
                  <a:lumMod val="65000"/>
                  <a:lumOff val="35000"/>
                </a:schemeClr>
              </a:solidFill>
              <a:latin typeface="Arial Narrow" panose="020B0606020202030204" pitchFamily="34" charset="0"/>
            </a:endParaRP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26</a:t>
            </a:fld>
            <a:endParaRPr lang="en-US"/>
          </a:p>
        </p:txBody>
      </p:sp>
    </p:spTree>
    <p:extLst>
      <p:ext uri="{BB962C8B-B14F-4D97-AF65-F5344CB8AC3E}">
        <p14:creationId xmlns:p14="http://schemas.microsoft.com/office/powerpoint/2010/main" val="3520615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27</a:t>
            </a:fld>
            <a:endParaRPr lang="en-US" dirty="0"/>
          </a:p>
        </p:txBody>
      </p:sp>
    </p:spTree>
    <p:extLst>
      <p:ext uri="{BB962C8B-B14F-4D97-AF65-F5344CB8AC3E}">
        <p14:creationId xmlns:p14="http://schemas.microsoft.com/office/powerpoint/2010/main" val="3053766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28</a:t>
            </a:fld>
            <a:endParaRPr lang="en-US" dirty="0"/>
          </a:p>
        </p:txBody>
      </p:sp>
    </p:spTree>
    <p:extLst>
      <p:ext uri="{BB962C8B-B14F-4D97-AF65-F5344CB8AC3E}">
        <p14:creationId xmlns:p14="http://schemas.microsoft.com/office/powerpoint/2010/main" val="1379696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29</a:t>
            </a:fld>
            <a:endParaRPr lang="en-US" dirty="0"/>
          </a:p>
        </p:txBody>
      </p:sp>
    </p:spTree>
    <p:extLst>
      <p:ext uri="{BB962C8B-B14F-4D97-AF65-F5344CB8AC3E}">
        <p14:creationId xmlns:p14="http://schemas.microsoft.com/office/powerpoint/2010/main" val="245383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Florida’s vision: Florida will have the nation’s top‐performing economy and be recognized as the world’s best place to live, learn, play, work and do business.</a:t>
            </a:r>
          </a:p>
          <a:p>
            <a:r>
              <a:rPr lang="en-US" dirty="0"/>
              <a:t>Goal 1: Lead the nation in resilient and sustainable economic growth  and prosperity.</a:t>
            </a:r>
          </a:p>
          <a:p>
            <a:r>
              <a:rPr lang="en-US" dirty="0"/>
              <a:t>Goal 2: Lead the nation in global competitiveness as a location for  talent, business, innovation and tourism.</a:t>
            </a:r>
          </a:p>
          <a:p>
            <a:r>
              <a:rPr lang="en-US" dirty="0"/>
              <a:t>Goal 3: Lead the nation in quality of life and quality places for  residents, communities and visitors.</a:t>
            </a:r>
          </a:p>
          <a:p>
            <a:endParaRPr lang="en-US" dirty="0"/>
          </a:p>
          <a:p>
            <a:r>
              <a:rPr lang="en-US" dirty="0"/>
              <a:t>Objective </a:t>
            </a:r>
          </a:p>
          <a:p>
            <a:r>
              <a:rPr lang="en-US" dirty="0"/>
              <a:t>(O1) – Educate, attract and retain top talent.</a:t>
            </a:r>
          </a:p>
          <a:p>
            <a:r>
              <a:rPr lang="en-US" dirty="0"/>
              <a:t>(O2) – Foster opportunities for prosperity  and business growth.</a:t>
            </a:r>
          </a:p>
          <a:p>
            <a:r>
              <a:rPr lang="en-US" dirty="0"/>
              <a:t>(O3) – Expand global commerce</a:t>
            </a:r>
          </a:p>
          <a:p>
            <a:r>
              <a:rPr lang="en-US" dirty="0"/>
              <a:t>(O4) – Grow and sustain quality jobs and  employment.</a:t>
            </a:r>
          </a:p>
          <a:p>
            <a:r>
              <a:rPr lang="en-US" dirty="0"/>
              <a:t>(O5) – Increase and sustain Florida’s  attractiveness to workers, residents  and visitors.</a:t>
            </a:r>
          </a:p>
          <a:p>
            <a:r>
              <a:rPr lang="en-US" dirty="0"/>
              <a:t>(O6) – Build and maintain resiliency of  Florida’s quality of life and quality places.</a:t>
            </a:r>
          </a:p>
          <a:p>
            <a:endParaRPr lang="en-US" dirty="0"/>
          </a:p>
          <a:p>
            <a:r>
              <a:rPr lang="en-US" dirty="0"/>
              <a:t>27 strategies… we are directly supporting/responsible for 10… but the 5 most important: </a:t>
            </a:r>
          </a:p>
          <a:p>
            <a:endParaRPr lang="en-US" dirty="0"/>
          </a:p>
          <a:p>
            <a:r>
              <a:rPr lang="en-US" dirty="0"/>
              <a:t>Four out of Four (4/4) strategies in Pillar #2</a:t>
            </a:r>
          </a:p>
          <a:p>
            <a:r>
              <a:rPr lang="en-US" dirty="0"/>
              <a:t>(P2)  Innovation and Economic Development - Diversifying Florida’s economy and expanding  national and global markets.</a:t>
            </a:r>
          </a:p>
          <a:p>
            <a:r>
              <a:rPr lang="en-US" dirty="0"/>
              <a:t>2.1 Transition established clusters to serve  new markets and expand emerging talent and  innovation clusters.</a:t>
            </a:r>
          </a:p>
          <a:p>
            <a:r>
              <a:rPr lang="en-US" dirty="0"/>
              <a:t>2.2 Support public, military and private  industry partnerships and integrated efforts  related to research and development,  innovative technology transfer and  commercialization.</a:t>
            </a:r>
          </a:p>
          <a:p>
            <a:r>
              <a:rPr lang="en-US" dirty="0"/>
              <a:t>2.3 Encourage export growth and market  diversification.</a:t>
            </a:r>
          </a:p>
          <a:p>
            <a:r>
              <a:rPr lang="en-US" dirty="0"/>
              <a:t>2.4 Brand and consistently market Florida as  the best state for business.</a:t>
            </a:r>
          </a:p>
          <a:p>
            <a:endParaRPr lang="en-US" dirty="0"/>
          </a:p>
          <a:p>
            <a:r>
              <a:rPr lang="en-US" dirty="0"/>
              <a:t>P4) Business Climate and Competitiveness Ensuring a strong and responsive business</a:t>
            </a:r>
          </a:p>
          <a:p>
            <a:r>
              <a:rPr lang="en-US" dirty="0"/>
              <a:t>4.5 (NEW) Encourage industry diversification to  ensure a sustainable business climate</a:t>
            </a:r>
          </a:p>
        </p:txBody>
      </p:sp>
      <p:sp>
        <p:nvSpPr>
          <p:cNvPr id="4" name="Slide Number Placeholder 3"/>
          <p:cNvSpPr>
            <a:spLocks noGrp="1"/>
          </p:cNvSpPr>
          <p:nvPr>
            <p:ph type="sldNum" sz="quarter" idx="5"/>
          </p:nvPr>
        </p:nvSpPr>
        <p:spPr/>
        <p:txBody>
          <a:bodyPr/>
          <a:lstStyle/>
          <a:p>
            <a:fld id="{FA8E5B55-A549-6C49-BF24-61E0430D3E91}" type="slidenum">
              <a:rPr lang="en-US" smtClean="0"/>
              <a:t>3</a:t>
            </a:fld>
            <a:endParaRPr lang="en-US"/>
          </a:p>
        </p:txBody>
      </p:sp>
    </p:spTree>
    <p:extLst>
      <p:ext uri="{BB962C8B-B14F-4D97-AF65-F5344CB8AC3E}">
        <p14:creationId xmlns:p14="http://schemas.microsoft.com/office/powerpoint/2010/main" val="555088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30</a:t>
            </a:fld>
            <a:endParaRPr lang="en-US"/>
          </a:p>
        </p:txBody>
      </p:sp>
    </p:spTree>
    <p:extLst>
      <p:ext uri="{BB962C8B-B14F-4D97-AF65-F5344CB8AC3E}">
        <p14:creationId xmlns:p14="http://schemas.microsoft.com/office/powerpoint/2010/main" val="821970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31</a:t>
            </a:fld>
            <a:endParaRPr lang="en-US"/>
          </a:p>
        </p:txBody>
      </p:sp>
    </p:spTree>
    <p:extLst>
      <p:ext uri="{BB962C8B-B14F-4D97-AF65-F5344CB8AC3E}">
        <p14:creationId xmlns:p14="http://schemas.microsoft.com/office/powerpoint/2010/main" val="82741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32</a:t>
            </a:fld>
            <a:endParaRPr lang="en-US"/>
          </a:p>
        </p:txBody>
      </p:sp>
    </p:spTree>
    <p:extLst>
      <p:ext uri="{BB962C8B-B14F-4D97-AF65-F5344CB8AC3E}">
        <p14:creationId xmlns:p14="http://schemas.microsoft.com/office/powerpoint/2010/main" val="2320166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33</a:t>
            </a:fld>
            <a:endParaRPr lang="en-US"/>
          </a:p>
        </p:txBody>
      </p:sp>
    </p:spTree>
    <p:extLst>
      <p:ext uri="{BB962C8B-B14F-4D97-AF65-F5344CB8AC3E}">
        <p14:creationId xmlns:p14="http://schemas.microsoft.com/office/powerpoint/2010/main" val="4219884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34</a:t>
            </a:fld>
            <a:endParaRPr lang="en-US"/>
          </a:p>
        </p:txBody>
      </p:sp>
    </p:spTree>
    <p:extLst>
      <p:ext uri="{BB962C8B-B14F-4D97-AF65-F5344CB8AC3E}">
        <p14:creationId xmlns:p14="http://schemas.microsoft.com/office/powerpoint/2010/main" val="644219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35</a:t>
            </a:fld>
            <a:endParaRPr lang="en-US"/>
          </a:p>
        </p:txBody>
      </p:sp>
    </p:spTree>
    <p:extLst>
      <p:ext uri="{BB962C8B-B14F-4D97-AF65-F5344CB8AC3E}">
        <p14:creationId xmlns:p14="http://schemas.microsoft.com/office/powerpoint/2010/main" val="4213119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36</a:t>
            </a:fld>
            <a:endParaRPr lang="en-US"/>
          </a:p>
        </p:txBody>
      </p:sp>
    </p:spTree>
    <p:extLst>
      <p:ext uri="{BB962C8B-B14F-4D97-AF65-F5344CB8AC3E}">
        <p14:creationId xmlns:p14="http://schemas.microsoft.com/office/powerpoint/2010/main" val="3028430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37</a:t>
            </a:fld>
            <a:endParaRPr lang="en-US"/>
          </a:p>
        </p:txBody>
      </p:sp>
    </p:spTree>
    <p:extLst>
      <p:ext uri="{BB962C8B-B14F-4D97-AF65-F5344CB8AC3E}">
        <p14:creationId xmlns:p14="http://schemas.microsoft.com/office/powerpoint/2010/main" val="81980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38</a:t>
            </a:fld>
            <a:endParaRPr lang="en-US"/>
          </a:p>
        </p:txBody>
      </p:sp>
    </p:spTree>
    <p:extLst>
      <p:ext uri="{BB962C8B-B14F-4D97-AF65-F5344CB8AC3E}">
        <p14:creationId xmlns:p14="http://schemas.microsoft.com/office/powerpoint/2010/main" val="3364096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39</a:t>
            </a:fld>
            <a:endParaRPr lang="en-US" dirty="0"/>
          </a:p>
        </p:txBody>
      </p:sp>
    </p:spTree>
    <p:extLst>
      <p:ext uri="{BB962C8B-B14F-4D97-AF65-F5344CB8AC3E}">
        <p14:creationId xmlns:p14="http://schemas.microsoft.com/office/powerpoint/2010/main" val="1590988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Florida is very New. </a:t>
            </a:r>
          </a:p>
          <a:p>
            <a:endParaRPr lang="en-US" dirty="0"/>
          </a:p>
          <a:p>
            <a:r>
              <a:rPr lang="en-US" dirty="0"/>
              <a:t>Least populated southern state in 1940. </a:t>
            </a:r>
          </a:p>
          <a:p>
            <a:endParaRPr lang="en-US" dirty="0"/>
          </a:p>
          <a:p>
            <a:r>
              <a:rPr lang="en-US" dirty="0"/>
              <a:t>Non diversified industry: focused on agriculture, retirees, and tourism/hospitality</a:t>
            </a:r>
          </a:p>
        </p:txBody>
      </p:sp>
      <p:sp>
        <p:nvSpPr>
          <p:cNvPr id="4" name="Slide Number Placeholder 3"/>
          <p:cNvSpPr>
            <a:spLocks noGrp="1"/>
          </p:cNvSpPr>
          <p:nvPr>
            <p:ph type="sldNum" sz="quarter" idx="5"/>
          </p:nvPr>
        </p:nvSpPr>
        <p:spPr/>
        <p:txBody>
          <a:bodyPr/>
          <a:lstStyle/>
          <a:p>
            <a:fld id="{FA8E5B55-A549-6C49-BF24-61E0430D3E91}" type="slidenum">
              <a:rPr lang="en-US" smtClean="0"/>
              <a:t>4</a:t>
            </a:fld>
            <a:endParaRPr lang="en-US"/>
          </a:p>
        </p:txBody>
      </p:sp>
    </p:spTree>
    <p:extLst>
      <p:ext uri="{BB962C8B-B14F-4D97-AF65-F5344CB8AC3E}">
        <p14:creationId xmlns:p14="http://schemas.microsoft.com/office/powerpoint/2010/main" val="3941801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EDE6A-BC06-7248-8CB2-2958D2A17228}" type="slidenum">
              <a:rPr lang="en-US" smtClean="0"/>
              <a:t>40</a:t>
            </a:fld>
            <a:endParaRPr lang="en-US"/>
          </a:p>
        </p:txBody>
      </p:sp>
    </p:spTree>
    <p:extLst>
      <p:ext uri="{BB962C8B-B14F-4D97-AF65-F5344CB8AC3E}">
        <p14:creationId xmlns:p14="http://schemas.microsoft.com/office/powerpoint/2010/main" val="1989724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Fitting that once Florida became popular with the advent and ubiquity of AC in the 1960s around the state, we launched the first manned rocket to space from the CAPE. </a:t>
            </a:r>
          </a:p>
        </p:txBody>
      </p:sp>
      <p:sp>
        <p:nvSpPr>
          <p:cNvPr id="4" name="Slide Number Placeholder 3"/>
          <p:cNvSpPr>
            <a:spLocks noGrp="1"/>
          </p:cNvSpPr>
          <p:nvPr>
            <p:ph type="sldNum" sz="quarter" idx="5"/>
          </p:nvPr>
        </p:nvSpPr>
        <p:spPr/>
        <p:txBody>
          <a:bodyPr/>
          <a:lstStyle/>
          <a:p>
            <a:fld id="{FA8E5B55-A549-6C49-BF24-61E0430D3E91}" type="slidenum">
              <a:rPr lang="en-US" smtClean="0"/>
              <a:t>5</a:t>
            </a:fld>
            <a:endParaRPr lang="en-US"/>
          </a:p>
        </p:txBody>
      </p:sp>
    </p:spTree>
    <p:extLst>
      <p:ext uri="{BB962C8B-B14F-4D97-AF65-F5344CB8AC3E}">
        <p14:creationId xmlns:p14="http://schemas.microsoft.com/office/powerpoint/2010/main" val="1268076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2 things: 1) For 30 years Florida has been making smart investments. 2) the world has gone mad and Florida is at the right place/time to take advantage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Its not just what we have done… its what everyone else is doing or failing to do…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Maybe its because it is what happens to every society, market, economy in time. But not in Florida. Since I have lived here, I have only known Florida as GROWTH. Why? </a:t>
            </a:r>
          </a:p>
        </p:txBody>
      </p:sp>
      <p:sp>
        <p:nvSpPr>
          <p:cNvPr id="4" name="Slide Number Placeholder 3"/>
          <p:cNvSpPr>
            <a:spLocks noGrp="1"/>
          </p:cNvSpPr>
          <p:nvPr>
            <p:ph type="sldNum" sz="quarter" idx="5"/>
          </p:nvPr>
        </p:nvSpPr>
        <p:spPr/>
        <p:txBody>
          <a:bodyPr/>
          <a:lstStyle/>
          <a:p>
            <a:fld id="{FA8E5B55-A549-6C49-BF24-61E0430D3E91}" type="slidenum">
              <a:rPr lang="en-US" smtClean="0"/>
              <a:t>6</a:t>
            </a:fld>
            <a:endParaRPr lang="en-US"/>
          </a:p>
        </p:txBody>
      </p:sp>
    </p:spTree>
    <p:extLst>
      <p:ext uri="{BB962C8B-B14F-4D97-AF65-F5344CB8AC3E}">
        <p14:creationId xmlns:p14="http://schemas.microsoft.com/office/powerpoint/2010/main" val="420074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created one of the best business fiscal and regulatory environments in America.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1) Business Friendly Climate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are looking at bringing in high growth company to Florida for manufacturing. One of their board members moved to Miami over the pandemic and he told us he feels liberated. </a:t>
            </a:r>
          </a:p>
          <a:p>
            <a:endParaRPr lang="en-US" sz="1200" b="0" i="0" u="none" strike="noStrike" kern="1200" dirty="0">
              <a:solidFill>
                <a:schemeClr val="tx1"/>
              </a:solidFill>
              <a:effectLst/>
              <a:latin typeface="+mn-lt"/>
              <a:ea typeface="+mn-ea"/>
              <a:cs typeface="+mn-cs"/>
            </a:endParaRPr>
          </a:p>
          <a:p>
            <a:r>
              <a:rPr lang="en-US" dirty="0"/>
              <a:t>Florida is constantly ranked among the most business-friendly states in the United States. Low tax rates, political and monetary stability, regulatory predictability, enforceability of contracts, probusiness policies, and competitive business and living costs make Florida an attractive location for practically any type of business facility. </a:t>
            </a:r>
          </a:p>
          <a:p>
            <a:endParaRPr lang="en-US" dirty="0"/>
          </a:p>
          <a:p>
            <a:r>
              <a:rPr lang="en-US" dirty="0"/>
              <a:t>California, New York, Illinois, rank horribly on regulation and fiscal impact. Meanwhile political instability in our South. </a:t>
            </a:r>
          </a:p>
          <a:p>
            <a:endParaRPr lang="en-US" dirty="0"/>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7</a:t>
            </a:fld>
            <a:endParaRPr lang="en-US"/>
          </a:p>
        </p:txBody>
      </p:sp>
    </p:spTree>
    <p:extLst>
      <p:ext uri="{BB962C8B-B14F-4D97-AF65-F5344CB8AC3E}">
        <p14:creationId xmlns:p14="http://schemas.microsoft.com/office/powerpoint/2010/main" val="3781319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dirty="0"/>
              <a:t>Florida’s trillion-dollar-plus economy is the 4th largest among U.S. states, and among the Top 20 in the world – bigger than those of the Netherlands or Mexico, and about the same size as Spain. Home to about 22 million residents, Florida is now the 3rd most populous U.S. state, with one of the fastest growing economies. This vast, dynamic market offers tremendous business opportunities for international companies across a range of economic sectors.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8</a:t>
            </a:fld>
            <a:endParaRPr lang="en-US"/>
          </a:p>
        </p:txBody>
      </p:sp>
    </p:spTree>
    <p:extLst>
      <p:ext uri="{BB962C8B-B14F-4D97-AF65-F5344CB8AC3E}">
        <p14:creationId xmlns:p14="http://schemas.microsoft.com/office/powerpoint/2010/main" val="1490555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is newer addition to the list because it is a new phenomenon…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Tax act of 2017</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Florida is getting very rich very quickly. Next closest is Texas at $700k every hour net. We are blowing away other states in income and capital attraction. My job is to make sure international brand keeps up with pace of domestic brand. So many people and wealth is moving here, </a:t>
            </a:r>
            <a:r>
              <a:rPr lang="en-US" sz="1200" b="0" i="0" u="none" strike="noStrike" kern="1200" dirty="0" err="1">
                <a:solidFill>
                  <a:schemeClr val="tx1"/>
                </a:solidFill>
                <a:effectLst/>
                <a:latin typeface="+mn-lt"/>
                <a:ea typeface="+mn-ea"/>
                <a:cs typeface="+mn-cs"/>
              </a:rPr>
              <a:t>internatonal</a:t>
            </a:r>
            <a:r>
              <a:rPr lang="en-US" sz="1200" b="0" i="0" u="none" strike="noStrike" kern="1200" dirty="0">
                <a:solidFill>
                  <a:schemeClr val="tx1"/>
                </a:solidFill>
                <a:effectLst/>
                <a:latin typeface="+mn-lt"/>
                <a:ea typeface="+mn-ea"/>
                <a:cs typeface="+mn-cs"/>
              </a:rPr>
              <a:t> investors don’t truly understand the scope/impact. </a:t>
            </a:r>
          </a:p>
          <a:p>
            <a:endParaRPr lang="en-US" sz="1200" b="0" i="0" u="none" strike="noStrike" kern="1200" dirty="0">
              <a:solidFill>
                <a:schemeClr val="tx1"/>
              </a:solidFill>
              <a:effectLst/>
              <a:latin typeface="+mn-lt"/>
              <a:ea typeface="+mn-ea"/>
              <a:cs typeface="+mn-cs"/>
            </a:endParaRPr>
          </a:p>
          <a:p>
            <a:pPr marL="171450" indent="-171450">
              <a:buFontTx/>
              <a:buChar char="-"/>
            </a:pPr>
            <a:r>
              <a:rPr lang="en-US" sz="1200" b="0" i="0" u="none" strike="noStrike" kern="1200" dirty="0">
                <a:solidFill>
                  <a:schemeClr val="tx1"/>
                </a:solidFill>
                <a:effectLst/>
                <a:latin typeface="+mn-lt"/>
                <a:ea typeface="+mn-ea"/>
                <a:cs typeface="+mn-cs"/>
              </a:rPr>
              <a:t>Florida saw a net migration of 20,263 high earning households from 2019 to 2020—four times as much as the next most popular state, Texas.</a:t>
            </a:r>
          </a:p>
          <a:p>
            <a:pPr marL="171450" indent="-171450">
              <a:buFontTx/>
              <a:buChar char="-"/>
            </a:pPr>
            <a:r>
              <a:rPr lang="en-US" sz="1200" b="0" i="0" u="none" strike="noStrike" kern="1200" dirty="0">
                <a:solidFill>
                  <a:schemeClr val="tx1"/>
                </a:solidFill>
                <a:effectLst/>
                <a:latin typeface="+mn-lt"/>
                <a:ea typeface="+mn-ea"/>
                <a:cs typeface="+mn-cs"/>
              </a:rPr>
              <a:t>Kelly </a:t>
            </a:r>
            <a:r>
              <a:rPr lang="en-US" sz="1200" b="0" i="0" u="none" strike="noStrike" kern="1200" dirty="0" err="1">
                <a:solidFill>
                  <a:schemeClr val="tx1"/>
                </a:solidFill>
                <a:effectLst/>
                <a:latin typeface="+mn-lt"/>
                <a:ea typeface="+mn-ea"/>
                <a:cs typeface="+mn-cs"/>
              </a:rPr>
              <a:t>Smallridge</a:t>
            </a:r>
            <a:r>
              <a:rPr lang="en-US" sz="1200" b="0" i="0" u="none" strike="noStrike" kern="1200" dirty="0">
                <a:solidFill>
                  <a:schemeClr val="tx1"/>
                </a:solidFill>
                <a:effectLst/>
                <a:latin typeface="+mn-lt"/>
                <a:ea typeface="+mn-ea"/>
                <a:cs typeface="+mn-cs"/>
              </a:rPr>
              <a:t> Wall Street South in Palm Beach </a:t>
            </a:r>
          </a:p>
          <a:p>
            <a:pPr marL="171450" indent="-171450">
              <a:buFontTx/>
              <a:buChar char="-"/>
            </a:pPr>
            <a:r>
              <a:rPr lang="en-US" sz="1200" b="0" i="0" u="none" strike="noStrike" kern="1200" dirty="0">
                <a:solidFill>
                  <a:schemeClr val="tx1"/>
                </a:solidFill>
                <a:effectLst/>
                <a:latin typeface="+mn-lt"/>
                <a:ea typeface="+mn-ea"/>
                <a:cs typeface="+mn-cs"/>
              </a:rPr>
              <a:t>ARK Invest Moves to St. Pete </a:t>
            </a:r>
          </a:p>
          <a:p>
            <a:pPr marL="171450" indent="-171450">
              <a:buFontTx/>
              <a:buChar char="-"/>
            </a:pPr>
            <a:endParaRPr lang="en-US" sz="1200" b="0" i="0" u="none" strike="noStrike" kern="1200" dirty="0">
              <a:solidFill>
                <a:schemeClr val="tx1"/>
              </a:solidFill>
              <a:effectLst/>
              <a:latin typeface="+mn-lt"/>
              <a:ea typeface="+mn-ea"/>
              <a:cs typeface="+mn-cs"/>
            </a:endParaRPr>
          </a:p>
          <a:p>
            <a:pPr marL="171450" indent="-171450">
              <a:buFontTx/>
              <a:buChar char="-"/>
            </a:pPr>
            <a:r>
              <a:rPr lang="en-US" sz="1200" b="0" i="0" u="none" strike="noStrike" kern="1200" dirty="0">
                <a:solidFill>
                  <a:schemeClr val="tx1"/>
                </a:solidFill>
                <a:effectLst/>
                <a:latin typeface="+mn-lt"/>
                <a:ea typeface="+mn-ea"/>
                <a:cs typeface="+mn-cs"/>
              </a:rPr>
              <a:t>Always been a financial hub due to South America/Latin America but this is a whole new level </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A8E5B55-A549-6C49-BF24-61E0430D3E91}" type="slidenum">
              <a:rPr lang="en-US" smtClean="0"/>
              <a:t>9</a:t>
            </a:fld>
            <a:endParaRPr lang="en-US"/>
          </a:p>
        </p:txBody>
      </p:sp>
    </p:spTree>
    <p:extLst>
      <p:ext uri="{BB962C8B-B14F-4D97-AF65-F5344CB8AC3E}">
        <p14:creationId xmlns:p14="http://schemas.microsoft.com/office/powerpoint/2010/main" val="3486317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5F5AE-7CED-49EE-8D61-F46E9C0A1B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97CF5F-4433-583C-E306-4CF2CEF257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627906-B306-4F8F-E165-A56453C88CA8}"/>
              </a:ext>
            </a:extLst>
          </p:cNvPr>
          <p:cNvSpPr>
            <a:spLocks noGrp="1"/>
          </p:cNvSpPr>
          <p:nvPr>
            <p:ph type="dt" sz="half" idx="10"/>
          </p:nvPr>
        </p:nvSpPr>
        <p:spPr/>
        <p:txBody>
          <a:bodyPr/>
          <a:lstStyle/>
          <a:p>
            <a:fld id="{551DC9F6-6ADD-5442-867D-10F6756F7805}" type="datetimeFigureOut">
              <a:rPr lang="en-US" smtClean="0"/>
              <a:t>4/21/2023</a:t>
            </a:fld>
            <a:endParaRPr lang="en-US"/>
          </a:p>
        </p:txBody>
      </p:sp>
      <p:sp>
        <p:nvSpPr>
          <p:cNvPr id="5" name="Footer Placeholder 4">
            <a:extLst>
              <a:ext uri="{FF2B5EF4-FFF2-40B4-BE49-F238E27FC236}">
                <a16:creationId xmlns:a16="http://schemas.microsoft.com/office/drawing/2014/main" id="{3EBB4A5F-7F23-466C-BF48-0E9BDF951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CC964-87A5-8EA9-B21B-683526633637}"/>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473864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34D75-D665-021A-9551-B58BA8CEA7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6F452A-ED32-863E-7DD0-296220FEF8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F53C6-B3B2-0EE0-4904-1BCE5024902D}"/>
              </a:ext>
            </a:extLst>
          </p:cNvPr>
          <p:cNvSpPr>
            <a:spLocks noGrp="1"/>
          </p:cNvSpPr>
          <p:nvPr>
            <p:ph type="dt" sz="half" idx="10"/>
          </p:nvPr>
        </p:nvSpPr>
        <p:spPr/>
        <p:txBody>
          <a:bodyPr/>
          <a:lstStyle/>
          <a:p>
            <a:fld id="{551DC9F6-6ADD-5442-867D-10F6756F7805}" type="datetimeFigureOut">
              <a:rPr lang="en-US" smtClean="0"/>
              <a:t>4/21/2023</a:t>
            </a:fld>
            <a:endParaRPr lang="en-US"/>
          </a:p>
        </p:txBody>
      </p:sp>
      <p:sp>
        <p:nvSpPr>
          <p:cNvPr id="5" name="Footer Placeholder 4">
            <a:extLst>
              <a:ext uri="{FF2B5EF4-FFF2-40B4-BE49-F238E27FC236}">
                <a16:creationId xmlns:a16="http://schemas.microsoft.com/office/drawing/2014/main" id="{4B05C90D-CF4C-0231-55A6-CED514354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335C7-5899-F44F-0042-43059524B636}"/>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151253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C41124-AC7B-193C-0625-83444CA52C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2E37C3-D502-6FE0-B100-9CF2278B8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E0F5D-E595-11CB-31FC-D88D6CD185B5}"/>
              </a:ext>
            </a:extLst>
          </p:cNvPr>
          <p:cNvSpPr>
            <a:spLocks noGrp="1"/>
          </p:cNvSpPr>
          <p:nvPr>
            <p:ph type="dt" sz="half" idx="10"/>
          </p:nvPr>
        </p:nvSpPr>
        <p:spPr/>
        <p:txBody>
          <a:bodyPr/>
          <a:lstStyle/>
          <a:p>
            <a:fld id="{551DC9F6-6ADD-5442-867D-10F6756F7805}" type="datetimeFigureOut">
              <a:rPr lang="en-US" smtClean="0"/>
              <a:t>4/21/2023</a:t>
            </a:fld>
            <a:endParaRPr lang="en-US"/>
          </a:p>
        </p:txBody>
      </p:sp>
      <p:sp>
        <p:nvSpPr>
          <p:cNvPr id="5" name="Footer Placeholder 4">
            <a:extLst>
              <a:ext uri="{FF2B5EF4-FFF2-40B4-BE49-F238E27FC236}">
                <a16:creationId xmlns:a16="http://schemas.microsoft.com/office/drawing/2014/main" id="{E15EB141-8948-E98A-1180-8FDE7E881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3FA91-387A-846B-AA9C-FB00AE3F8C86}"/>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2888080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7238-131C-3008-6A7F-35FED8C6A0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273123-D899-EF69-8C8E-5C5B71F326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CCB7-EDEC-9ED0-4ABA-B4B25A38BD6F}"/>
              </a:ext>
            </a:extLst>
          </p:cNvPr>
          <p:cNvSpPr>
            <a:spLocks noGrp="1"/>
          </p:cNvSpPr>
          <p:nvPr>
            <p:ph type="dt" sz="half" idx="10"/>
          </p:nvPr>
        </p:nvSpPr>
        <p:spPr/>
        <p:txBody>
          <a:bodyPr/>
          <a:lstStyle/>
          <a:p>
            <a:fld id="{551DC9F6-6ADD-5442-867D-10F6756F7805}" type="datetimeFigureOut">
              <a:rPr lang="en-US" smtClean="0"/>
              <a:t>4/21/2023</a:t>
            </a:fld>
            <a:endParaRPr lang="en-US"/>
          </a:p>
        </p:txBody>
      </p:sp>
      <p:sp>
        <p:nvSpPr>
          <p:cNvPr id="5" name="Footer Placeholder 4">
            <a:extLst>
              <a:ext uri="{FF2B5EF4-FFF2-40B4-BE49-F238E27FC236}">
                <a16:creationId xmlns:a16="http://schemas.microsoft.com/office/drawing/2014/main" id="{805F84DA-A055-9EC8-C56D-A203BF1CB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108B3-E062-95F2-0DAF-84ED04E4D1D1}"/>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3552738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3D7EA-9A63-334A-91B5-0E0C08BF01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45CB5C-C74A-BE80-4A90-4D89852E41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27B51C-3083-1F49-390C-A30B400A2756}"/>
              </a:ext>
            </a:extLst>
          </p:cNvPr>
          <p:cNvSpPr>
            <a:spLocks noGrp="1"/>
          </p:cNvSpPr>
          <p:nvPr>
            <p:ph type="dt" sz="half" idx="10"/>
          </p:nvPr>
        </p:nvSpPr>
        <p:spPr/>
        <p:txBody>
          <a:bodyPr/>
          <a:lstStyle/>
          <a:p>
            <a:fld id="{551DC9F6-6ADD-5442-867D-10F6756F7805}" type="datetimeFigureOut">
              <a:rPr lang="en-US" smtClean="0"/>
              <a:t>4/21/2023</a:t>
            </a:fld>
            <a:endParaRPr lang="en-US"/>
          </a:p>
        </p:txBody>
      </p:sp>
      <p:sp>
        <p:nvSpPr>
          <p:cNvPr id="5" name="Footer Placeholder 4">
            <a:extLst>
              <a:ext uri="{FF2B5EF4-FFF2-40B4-BE49-F238E27FC236}">
                <a16:creationId xmlns:a16="http://schemas.microsoft.com/office/drawing/2014/main" id="{81A8964F-389C-A00D-1973-168D5DB38D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EB413-C21B-DE8C-F0B9-FEBE34D94CE1}"/>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1477001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B693-34EC-26B8-01B0-83ACEB828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5A2A50-0164-B587-4875-CDEEB94242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ECF5EC-33C9-9C0D-D919-FACEB6F043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C49CB3-605F-26F8-4B2B-0A8BA486F6FE}"/>
              </a:ext>
            </a:extLst>
          </p:cNvPr>
          <p:cNvSpPr>
            <a:spLocks noGrp="1"/>
          </p:cNvSpPr>
          <p:nvPr>
            <p:ph type="dt" sz="half" idx="10"/>
          </p:nvPr>
        </p:nvSpPr>
        <p:spPr/>
        <p:txBody>
          <a:bodyPr/>
          <a:lstStyle/>
          <a:p>
            <a:fld id="{551DC9F6-6ADD-5442-867D-10F6756F7805}" type="datetimeFigureOut">
              <a:rPr lang="en-US" smtClean="0"/>
              <a:t>4/21/2023</a:t>
            </a:fld>
            <a:endParaRPr lang="en-US"/>
          </a:p>
        </p:txBody>
      </p:sp>
      <p:sp>
        <p:nvSpPr>
          <p:cNvPr id="6" name="Footer Placeholder 5">
            <a:extLst>
              <a:ext uri="{FF2B5EF4-FFF2-40B4-BE49-F238E27FC236}">
                <a16:creationId xmlns:a16="http://schemas.microsoft.com/office/drawing/2014/main" id="{3D353A2A-E871-E67F-E923-BB5FAA5EC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C90C95-41F0-3FD9-1E4C-ADEE8D0CBB33}"/>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320608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E244A-70EB-414B-BCE2-8DB1665AB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5956C3-9345-07A8-6D5B-D952032E9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32B15F-4B62-E48A-F913-69AE549FAE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EDEB2D-822C-64F0-D414-C72D6FE73D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371DF-6F20-0973-1D69-191E720F20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819E5F-B9DE-FCC7-AA39-E6EE26B256A8}"/>
              </a:ext>
            </a:extLst>
          </p:cNvPr>
          <p:cNvSpPr>
            <a:spLocks noGrp="1"/>
          </p:cNvSpPr>
          <p:nvPr>
            <p:ph type="dt" sz="half" idx="10"/>
          </p:nvPr>
        </p:nvSpPr>
        <p:spPr/>
        <p:txBody>
          <a:bodyPr/>
          <a:lstStyle/>
          <a:p>
            <a:fld id="{551DC9F6-6ADD-5442-867D-10F6756F7805}" type="datetimeFigureOut">
              <a:rPr lang="en-US" smtClean="0"/>
              <a:t>4/21/2023</a:t>
            </a:fld>
            <a:endParaRPr lang="en-US"/>
          </a:p>
        </p:txBody>
      </p:sp>
      <p:sp>
        <p:nvSpPr>
          <p:cNvPr id="8" name="Footer Placeholder 7">
            <a:extLst>
              <a:ext uri="{FF2B5EF4-FFF2-40B4-BE49-F238E27FC236}">
                <a16:creationId xmlns:a16="http://schemas.microsoft.com/office/drawing/2014/main" id="{1EC50484-94F4-9BCF-6030-B38521DA5C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1AA95B-3D36-678F-7C11-3EC87A83D4B0}"/>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1173223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7B81-37EC-8F40-BAB6-2C136E4CEA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41C64-A8E9-8A37-A217-20A02ABEBA0E}"/>
              </a:ext>
            </a:extLst>
          </p:cNvPr>
          <p:cNvSpPr>
            <a:spLocks noGrp="1"/>
          </p:cNvSpPr>
          <p:nvPr>
            <p:ph type="dt" sz="half" idx="10"/>
          </p:nvPr>
        </p:nvSpPr>
        <p:spPr/>
        <p:txBody>
          <a:bodyPr/>
          <a:lstStyle/>
          <a:p>
            <a:fld id="{551DC9F6-6ADD-5442-867D-10F6756F7805}" type="datetimeFigureOut">
              <a:rPr lang="en-US" smtClean="0"/>
              <a:t>4/21/2023</a:t>
            </a:fld>
            <a:endParaRPr lang="en-US"/>
          </a:p>
        </p:txBody>
      </p:sp>
      <p:sp>
        <p:nvSpPr>
          <p:cNvPr id="4" name="Footer Placeholder 3">
            <a:extLst>
              <a:ext uri="{FF2B5EF4-FFF2-40B4-BE49-F238E27FC236}">
                <a16:creationId xmlns:a16="http://schemas.microsoft.com/office/drawing/2014/main" id="{ED65A76A-D841-07B8-C616-BF599AC552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C21B61-011A-CA0B-764B-9FEB0289FD0A}"/>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3627879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AD9537-3565-029F-8F30-CF502E80F763}"/>
              </a:ext>
            </a:extLst>
          </p:cNvPr>
          <p:cNvSpPr>
            <a:spLocks noGrp="1"/>
          </p:cNvSpPr>
          <p:nvPr>
            <p:ph type="dt" sz="half" idx="10"/>
          </p:nvPr>
        </p:nvSpPr>
        <p:spPr/>
        <p:txBody>
          <a:bodyPr/>
          <a:lstStyle/>
          <a:p>
            <a:fld id="{551DC9F6-6ADD-5442-867D-10F6756F7805}" type="datetimeFigureOut">
              <a:rPr lang="en-US" smtClean="0"/>
              <a:t>4/21/2023</a:t>
            </a:fld>
            <a:endParaRPr lang="en-US"/>
          </a:p>
        </p:txBody>
      </p:sp>
      <p:sp>
        <p:nvSpPr>
          <p:cNvPr id="3" name="Footer Placeholder 2">
            <a:extLst>
              <a:ext uri="{FF2B5EF4-FFF2-40B4-BE49-F238E27FC236}">
                <a16:creationId xmlns:a16="http://schemas.microsoft.com/office/drawing/2014/main" id="{1E6C17DD-399B-67D9-5279-F4C3C677F3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367165-3A8E-A6D6-4319-41E9C30E5DF8}"/>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91887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7887A-835F-2095-0B88-595F65486C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0B3D27-D413-59BF-8498-D80C33578B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B9FC26-55B9-861D-22EB-C591FB62F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B59F6-3D58-32EC-287E-544F2AA3CFCF}"/>
              </a:ext>
            </a:extLst>
          </p:cNvPr>
          <p:cNvSpPr>
            <a:spLocks noGrp="1"/>
          </p:cNvSpPr>
          <p:nvPr>
            <p:ph type="dt" sz="half" idx="10"/>
          </p:nvPr>
        </p:nvSpPr>
        <p:spPr/>
        <p:txBody>
          <a:bodyPr/>
          <a:lstStyle/>
          <a:p>
            <a:fld id="{551DC9F6-6ADD-5442-867D-10F6756F7805}" type="datetimeFigureOut">
              <a:rPr lang="en-US" smtClean="0"/>
              <a:t>4/21/2023</a:t>
            </a:fld>
            <a:endParaRPr lang="en-US"/>
          </a:p>
        </p:txBody>
      </p:sp>
      <p:sp>
        <p:nvSpPr>
          <p:cNvPr id="6" name="Footer Placeholder 5">
            <a:extLst>
              <a:ext uri="{FF2B5EF4-FFF2-40B4-BE49-F238E27FC236}">
                <a16:creationId xmlns:a16="http://schemas.microsoft.com/office/drawing/2014/main" id="{46C11A93-6B81-F02A-456F-F67145449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E73CCD-2C0C-8338-C097-E4B0F84B712A}"/>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1455710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7C49-4605-AA3E-CEFE-3799E253C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A8594A-5509-D63B-F35F-1347525548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4DFE2E-93F6-7684-6AED-CF7A913FB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93953-031A-C79D-2FAF-F6CC48C134F2}"/>
              </a:ext>
            </a:extLst>
          </p:cNvPr>
          <p:cNvSpPr>
            <a:spLocks noGrp="1"/>
          </p:cNvSpPr>
          <p:nvPr>
            <p:ph type="dt" sz="half" idx="10"/>
          </p:nvPr>
        </p:nvSpPr>
        <p:spPr/>
        <p:txBody>
          <a:bodyPr/>
          <a:lstStyle/>
          <a:p>
            <a:fld id="{551DC9F6-6ADD-5442-867D-10F6756F7805}" type="datetimeFigureOut">
              <a:rPr lang="en-US" smtClean="0"/>
              <a:t>4/21/2023</a:t>
            </a:fld>
            <a:endParaRPr lang="en-US"/>
          </a:p>
        </p:txBody>
      </p:sp>
      <p:sp>
        <p:nvSpPr>
          <p:cNvPr id="6" name="Footer Placeholder 5">
            <a:extLst>
              <a:ext uri="{FF2B5EF4-FFF2-40B4-BE49-F238E27FC236}">
                <a16:creationId xmlns:a16="http://schemas.microsoft.com/office/drawing/2014/main" id="{C6F1D394-E7EB-9E1C-7F01-DF4F9345C6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6708FA-26E5-5B96-8D9D-76A969826DC9}"/>
              </a:ext>
            </a:extLst>
          </p:cNvPr>
          <p:cNvSpPr>
            <a:spLocks noGrp="1"/>
          </p:cNvSpPr>
          <p:nvPr>
            <p:ph type="sldNum" sz="quarter" idx="12"/>
          </p:nvPr>
        </p:nvSpPr>
        <p:spPr/>
        <p:txBody>
          <a:bodyPr/>
          <a:lstStyle/>
          <a:p>
            <a:fld id="{FF32A1DE-7B20-AE4E-802B-BF4FAA3210B4}" type="slidenum">
              <a:rPr lang="en-US" smtClean="0"/>
              <a:t>‹#›</a:t>
            </a:fld>
            <a:endParaRPr lang="en-US"/>
          </a:p>
        </p:txBody>
      </p:sp>
    </p:spTree>
    <p:extLst>
      <p:ext uri="{BB962C8B-B14F-4D97-AF65-F5344CB8AC3E}">
        <p14:creationId xmlns:p14="http://schemas.microsoft.com/office/powerpoint/2010/main" val="355561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79F978-C738-4471-6BD3-4EFB943381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AE6265-4CEF-E31A-EC26-A3C8CD8004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08D08-57B1-EAAF-C75B-8525B090E1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DC9F6-6ADD-5442-867D-10F6756F7805}" type="datetimeFigureOut">
              <a:rPr lang="en-US" smtClean="0"/>
              <a:t>4/21/2023</a:t>
            </a:fld>
            <a:endParaRPr lang="en-US"/>
          </a:p>
        </p:txBody>
      </p:sp>
      <p:sp>
        <p:nvSpPr>
          <p:cNvPr id="5" name="Footer Placeholder 4">
            <a:extLst>
              <a:ext uri="{FF2B5EF4-FFF2-40B4-BE49-F238E27FC236}">
                <a16:creationId xmlns:a16="http://schemas.microsoft.com/office/drawing/2014/main" id="{E6FE4D13-4DD7-6810-58DD-5ED860D7A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2720C-BA3B-1222-D6CD-756E6A6B1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2A1DE-7B20-AE4E-802B-BF4FAA3210B4}" type="slidenum">
              <a:rPr lang="en-US" smtClean="0"/>
              <a:t>‹#›</a:t>
            </a:fld>
            <a:endParaRPr lang="en-US"/>
          </a:p>
        </p:txBody>
      </p:sp>
    </p:spTree>
    <p:extLst>
      <p:ext uri="{BB962C8B-B14F-4D97-AF65-F5344CB8AC3E}">
        <p14:creationId xmlns:p14="http://schemas.microsoft.com/office/powerpoint/2010/main" val="1548462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jpg"/><Relationship Id="rId7" Type="http://schemas.openxmlformats.org/officeDocument/2006/relationships/diagramQuickStyle" Target="../diagrams/quickStyle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E2BB589-3DDA-0832-A303-4DB4BDDF3112}"/>
              </a:ext>
            </a:extLst>
          </p:cNvPr>
          <p:cNvSpPr/>
          <p:nvPr/>
        </p:nvSpPr>
        <p:spPr>
          <a:xfrm>
            <a:off x="0" y="4129766"/>
            <a:ext cx="12192000" cy="2724912"/>
          </a:xfrm>
          <a:prstGeom prst="rect">
            <a:avLst/>
          </a:prstGeom>
          <a:blipFill dpi="0" rotWithShape="1">
            <a:blip r:embed="rId3">
              <a:extLst>
                <a:ext uri="{28A0092B-C50C-407E-A947-70E740481C1C}">
                  <a14:useLocalDpi xmlns:a14="http://schemas.microsoft.com/office/drawing/2010/main" val="0"/>
                </a:ext>
              </a:extLst>
            </a:blip>
            <a:srcRect/>
            <a:tile tx="-2540000" ty="-5842000" sx="90000" sy="9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739BCD-0977-6B6B-B5A3-88A9B1BB4D6F}"/>
              </a:ext>
            </a:extLst>
          </p:cNvPr>
          <p:cNvSpPr/>
          <p:nvPr/>
        </p:nvSpPr>
        <p:spPr>
          <a:xfrm>
            <a:off x="0" y="1769625"/>
            <a:ext cx="10033686" cy="2360141"/>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6F42A3-D3DC-B6F3-E206-AFC94F943037}"/>
              </a:ext>
            </a:extLst>
          </p:cNvPr>
          <p:cNvSpPr/>
          <p:nvPr/>
        </p:nvSpPr>
        <p:spPr>
          <a:xfrm>
            <a:off x="3941379" y="4025462"/>
            <a:ext cx="8250621" cy="17867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3E447DA-BE72-558D-3266-5F157266D806}"/>
              </a:ext>
            </a:extLst>
          </p:cNvPr>
          <p:cNvSpPr/>
          <p:nvPr/>
        </p:nvSpPr>
        <p:spPr>
          <a:xfrm>
            <a:off x="11645463" y="-698938"/>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text, clipart, tableware, plate&#10;&#10;Description automatically generated">
            <a:extLst>
              <a:ext uri="{FF2B5EF4-FFF2-40B4-BE49-F238E27FC236}">
                <a16:creationId xmlns:a16="http://schemas.microsoft.com/office/drawing/2014/main" id="{5C9BAF49-F452-D652-223C-1A42DCD5ADC0}"/>
              </a:ext>
            </a:extLst>
          </p:cNvPr>
          <p:cNvPicPr>
            <a:picLocks noChangeAspect="1"/>
          </p:cNvPicPr>
          <p:nvPr/>
        </p:nvPicPr>
        <p:blipFill>
          <a:blip r:embed="rId4"/>
          <a:stretch>
            <a:fillRect/>
          </a:stretch>
        </p:blipFill>
        <p:spPr>
          <a:xfrm>
            <a:off x="792048" y="983450"/>
            <a:ext cx="2791980" cy="462544"/>
          </a:xfrm>
          <a:prstGeom prst="rect">
            <a:avLst/>
          </a:prstGeom>
        </p:spPr>
      </p:pic>
      <p:sp>
        <p:nvSpPr>
          <p:cNvPr id="17" name="TextBox 16">
            <a:extLst>
              <a:ext uri="{FF2B5EF4-FFF2-40B4-BE49-F238E27FC236}">
                <a16:creationId xmlns:a16="http://schemas.microsoft.com/office/drawing/2014/main" id="{236856FA-4828-B351-7FB8-3405FED07A1F}"/>
              </a:ext>
            </a:extLst>
          </p:cNvPr>
          <p:cNvSpPr txBox="1"/>
          <p:nvPr/>
        </p:nvSpPr>
        <p:spPr>
          <a:xfrm>
            <a:off x="704233" y="2467191"/>
            <a:ext cx="856216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Growing Business in Florida: Opportunities </a:t>
            </a:r>
          </a:p>
        </p:txBody>
      </p:sp>
      <p:sp>
        <p:nvSpPr>
          <p:cNvPr id="18" name="TextBox 17">
            <a:extLst>
              <a:ext uri="{FF2B5EF4-FFF2-40B4-BE49-F238E27FC236}">
                <a16:creationId xmlns:a16="http://schemas.microsoft.com/office/drawing/2014/main" id="{E7B463C1-E599-EB36-19E8-A46D5259A718}"/>
              </a:ext>
            </a:extLst>
          </p:cNvPr>
          <p:cNvSpPr txBox="1"/>
          <p:nvPr/>
        </p:nvSpPr>
        <p:spPr>
          <a:xfrm>
            <a:off x="704233" y="2837373"/>
            <a:ext cx="9007326" cy="369332"/>
          </a:xfrm>
          <a:prstGeom prst="rect">
            <a:avLst/>
          </a:prstGeom>
          <a:noFill/>
        </p:spPr>
        <p:txBody>
          <a:bodyPr wrap="square" rtlCol="0">
            <a:spAutoFit/>
          </a:bodyPr>
          <a:lstStyle/>
          <a:p>
            <a:r>
              <a:rPr lang="en-US" dirty="0">
                <a:solidFill>
                  <a:srgbClr val="05B2DF"/>
                </a:solidFill>
                <a:latin typeface="Arial" panose="020B0604020202020204" pitchFamily="34" charset="0"/>
                <a:cs typeface="Arial" panose="020B0604020202020204" pitchFamily="34" charset="0"/>
              </a:rPr>
              <a:t>April 2023</a:t>
            </a:r>
          </a:p>
        </p:txBody>
      </p:sp>
    </p:spTree>
    <p:extLst>
      <p:ext uri="{BB962C8B-B14F-4D97-AF65-F5344CB8AC3E}">
        <p14:creationId xmlns:p14="http://schemas.microsoft.com/office/powerpoint/2010/main" val="1212354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7179E8-AD9B-EE3B-E948-797C15296A05}"/>
              </a:ext>
            </a:extLst>
          </p:cNvPr>
          <p:cNvSpPr/>
          <p:nvPr/>
        </p:nvSpPr>
        <p:spPr>
          <a:xfrm>
            <a:off x="0" y="0"/>
            <a:ext cx="2532184" cy="6858000"/>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8B937F7-75A4-4A29-C295-693E8EE597FD}"/>
              </a:ext>
            </a:extLst>
          </p:cNvPr>
          <p:cNvSpPr/>
          <p:nvPr/>
        </p:nvSpPr>
        <p:spPr>
          <a:xfrm>
            <a:off x="3183925" y="1083466"/>
            <a:ext cx="1923534" cy="9061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48DE23D-EFBC-D060-FB8D-A98531734F4A}"/>
              </a:ext>
            </a:extLst>
          </p:cNvPr>
          <p:cNvSpPr txBox="1"/>
          <p:nvPr/>
        </p:nvSpPr>
        <p:spPr>
          <a:xfrm>
            <a:off x="3080950" y="541835"/>
            <a:ext cx="7047788" cy="461665"/>
          </a:xfrm>
          <a:prstGeom prst="rect">
            <a:avLst/>
          </a:prstGeom>
          <a:noFill/>
        </p:spPr>
        <p:txBody>
          <a:bodyPr wrap="square" rtlCol="0">
            <a:spAutoFit/>
          </a:bodyPr>
          <a:lstStyle/>
          <a:p>
            <a:r>
              <a:rPr lang="en-US" sz="2400" b="1" dirty="0">
                <a:solidFill>
                  <a:srgbClr val="111A44"/>
                </a:solidFill>
                <a:latin typeface="Arial" panose="020B0604020202020204" pitchFamily="34" charset="0"/>
                <a:cs typeface="Arial" panose="020B0604020202020204" pitchFamily="34" charset="0"/>
              </a:rPr>
              <a:t>Florida’s Population and Growing Economy</a:t>
            </a:r>
          </a:p>
        </p:txBody>
      </p:sp>
      <p:pic>
        <p:nvPicPr>
          <p:cNvPr id="9" name="Picture 8" descr="A picture containing text, clipart, tableware, plate&#10;&#10;Description automatically generated">
            <a:extLst>
              <a:ext uri="{FF2B5EF4-FFF2-40B4-BE49-F238E27FC236}">
                <a16:creationId xmlns:a16="http://schemas.microsoft.com/office/drawing/2014/main" id="{6E73B02D-B842-E80F-085C-82FA21BD0A33}"/>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4" name="Oval 3">
            <a:extLst>
              <a:ext uri="{FF2B5EF4-FFF2-40B4-BE49-F238E27FC236}">
                <a16:creationId xmlns:a16="http://schemas.microsoft.com/office/drawing/2014/main" id="{072A97F0-2A7B-FD68-E2EB-5C720EC07311}"/>
              </a:ext>
            </a:extLst>
          </p:cNvPr>
          <p:cNvSpPr/>
          <p:nvPr/>
        </p:nvSpPr>
        <p:spPr>
          <a:xfrm>
            <a:off x="-933716" y="6356770"/>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8" descr="A picture containing graphical user interface&#10;&#10;Description automatically generated">
            <a:extLst>
              <a:ext uri="{FF2B5EF4-FFF2-40B4-BE49-F238E27FC236}">
                <a16:creationId xmlns:a16="http://schemas.microsoft.com/office/drawing/2014/main" id="{643123E0-CDE0-D550-F4BE-69B9C19CA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788" y="1449864"/>
            <a:ext cx="9220657" cy="4767080"/>
          </a:xfrm>
          <a:prstGeom prst="rect">
            <a:avLst/>
          </a:prstGeom>
        </p:spPr>
      </p:pic>
    </p:spTree>
    <p:extLst>
      <p:ext uri="{BB962C8B-B14F-4D97-AF65-F5344CB8AC3E}">
        <p14:creationId xmlns:p14="http://schemas.microsoft.com/office/powerpoint/2010/main" val="3182603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Talent</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E5F4DA9-920C-E73C-194E-D98FEBEAE68B}"/>
              </a:ext>
            </a:extLst>
          </p:cNvPr>
          <p:cNvPicPr>
            <a:picLocks noChangeAspect="1"/>
          </p:cNvPicPr>
          <p:nvPr/>
        </p:nvPicPr>
        <p:blipFill>
          <a:blip r:embed="rId3"/>
          <a:stretch>
            <a:fillRect/>
          </a:stretch>
        </p:blipFill>
        <p:spPr>
          <a:xfrm>
            <a:off x="1339285" y="1364288"/>
            <a:ext cx="9513431" cy="5351305"/>
          </a:xfrm>
          <a:prstGeom prst="rect">
            <a:avLst/>
          </a:prstGeom>
        </p:spPr>
      </p:pic>
    </p:spTree>
    <p:extLst>
      <p:ext uri="{BB962C8B-B14F-4D97-AF65-F5344CB8AC3E}">
        <p14:creationId xmlns:p14="http://schemas.microsoft.com/office/powerpoint/2010/main" val="603737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Talent</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09318C8-EEFB-CDF8-9ADD-6889CA2BC083}"/>
              </a:ext>
            </a:extLst>
          </p:cNvPr>
          <p:cNvPicPr>
            <a:picLocks noChangeAspect="1"/>
          </p:cNvPicPr>
          <p:nvPr/>
        </p:nvPicPr>
        <p:blipFill>
          <a:blip r:embed="rId4"/>
          <a:stretch>
            <a:fillRect/>
          </a:stretch>
        </p:blipFill>
        <p:spPr>
          <a:xfrm>
            <a:off x="1566102" y="1368683"/>
            <a:ext cx="9059797" cy="5286950"/>
          </a:xfrm>
          <a:prstGeom prst="rect">
            <a:avLst/>
          </a:prstGeom>
        </p:spPr>
      </p:pic>
    </p:spTree>
    <p:extLst>
      <p:ext uri="{BB962C8B-B14F-4D97-AF65-F5344CB8AC3E}">
        <p14:creationId xmlns:p14="http://schemas.microsoft.com/office/powerpoint/2010/main" val="2226036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Talent</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E6D100F-2A11-3275-097D-CD5B5B78C9E1}"/>
              </a:ext>
            </a:extLst>
          </p:cNvPr>
          <p:cNvPicPr>
            <a:picLocks noChangeAspect="1"/>
          </p:cNvPicPr>
          <p:nvPr/>
        </p:nvPicPr>
        <p:blipFill>
          <a:blip r:embed="rId4"/>
          <a:stretch>
            <a:fillRect/>
          </a:stretch>
        </p:blipFill>
        <p:spPr>
          <a:xfrm>
            <a:off x="4549213" y="1349220"/>
            <a:ext cx="6061616" cy="5508780"/>
          </a:xfrm>
          <a:prstGeom prst="rect">
            <a:avLst/>
          </a:prstGeom>
        </p:spPr>
      </p:pic>
      <p:graphicFrame>
        <p:nvGraphicFramePr>
          <p:cNvPr id="45" name="Diagram 44">
            <a:extLst>
              <a:ext uri="{FF2B5EF4-FFF2-40B4-BE49-F238E27FC236}">
                <a16:creationId xmlns:a16="http://schemas.microsoft.com/office/drawing/2014/main" id="{2CED3362-02B9-5180-6586-71D621A17246}"/>
              </a:ext>
            </a:extLst>
          </p:cNvPr>
          <p:cNvGraphicFramePr/>
          <p:nvPr>
            <p:extLst>
              <p:ext uri="{D42A27DB-BD31-4B8C-83A1-F6EECF244321}">
                <p14:modId xmlns:p14="http://schemas.microsoft.com/office/powerpoint/2010/main" val="3958162163"/>
              </p:ext>
            </p:extLst>
          </p:nvPr>
        </p:nvGraphicFramePr>
        <p:xfrm>
          <a:off x="1146959" y="1648919"/>
          <a:ext cx="3306849" cy="44497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60144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Talent</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D845613-31BE-0710-DC7C-881FAB07A9A1}"/>
              </a:ext>
            </a:extLst>
          </p:cNvPr>
          <p:cNvPicPr>
            <a:picLocks noChangeAspect="1"/>
          </p:cNvPicPr>
          <p:nvPr/>
        </p:nvPicPr>
        <p:blipFill rotWithShape="1">
          <a:blip r:embed="rId4"/>
          <a:srcRect t="21829" b="13891"/>
          <a:stretch/>
        </p:blipFill>
        <p:spPr>
          <a:xfrm>
            <a:off x="535475" y="1765094"/>
            <a:ext cx="11121051" cy="4021111"/>
          </a:xfrm>
          <a:prstGeom prst="rect">
            <a:avLst/>
          </a:prstGeom>
        </p:spPr>
      </p:pic>
    </p:spTree>
    <p:extLst>
      <p:ext uri="{BB962C8B-B14F-4D97-AF65-F5344CB8AC3E}">
        <p14:creationId xmlns:p14="http://schemas.microsoft.com/office/powerpoint/2010/main" val="3627457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DECB531-79A1-DCAB-CB99-1A4CDBCBE550}"/>
              </a:ext>
            </a:extLst>
          </p:cNvPr>
          <p:cNvSpPr/>
          <p:nvPr/>
        </p:nvSpPr>
        <p:spPr>
          <a:xfrm>
            <a:off x="1125256" y="1620647"/>
            <a:ext cx="5409239" cy="453841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991F636-55A3-5E44-EE59-95AB388199F3}"/>
              </a:ext>
            </a:extLst>
          </p:cNvPr>
          <p:cNvSpPr/>
          <p:nvPr/>
        </p:nvSpPr>
        <p:spPr>
          <a:xfrm>
            <a:off x="856247" y="1582207"/>
            <a:ext cx="4801260" cy="6636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08DEE5D-FC34-3D46-B01C-B65D2A2E26DE}"/>
              </a:ext>
            </a:extLst>
          </p:cNvPr>
          <p:cNvSpPr txBox="1"/>
          <p:nvPr/>
        </p:nvSpPr>
        <p:spPr>
          <a:xfrm>
            <a:off x="1523898" y="1919922"/>
            <a:ext cx="4939964" cy="4216539"/>
          </a:xfrm>
          <a:prstGeom prst="rect">
            <a:avLst/>
          </a:prstGeom>
          <a:noFill/>
        </p:spPr>
        <p:txBody>
          <a:bodyPr wrap="square" rtlCol="0">
            <a:spAutoFit/>
          </a:bodyPr>
          <a:lstStyle/>
          <a:p>
            <a:pPr algn="l"/>
            <a:r>
              <a:rPr lang="en-US" sz="1600" dirty="0">
                <a:solidFill>
                  <a:schemeClr val="bg1"/>
                </a:solidFill>
                <a:latin typeface="Arial" panose="020B0604020202020204" pitchFamily="34" charset="0"/>
                <a:cs typeface="Arial" panose="020B0604020202020204" pitchFamily="34" charset="0"/>
              </a:rPr>
              <a:t>“</a:t>
            </a:r>
            <a:r>
              <a:rPr lang="en-US" sz="1600" b="0" i="0" dirty="0">
                <a:solidFill>
                  <a:schemeClr val="bg1"/>
                </a:solidFill>
                <a:effectLst/>
                <a:latin typeface="Arial" panose="020B0604020202020204" pitchFamily="34" charset="0"/>
                <a:cs typeface="Arial" panose="020B0604020202020204" pitchFamily="34" charset="0"/>
              </a:rPr>
              <a:t>The No. 1 reason he cites for being so bullish: the talent.</a:t>
            </a:r>
          </a:p>
          <a:p>
            <a:pPr algn="l"/>
            <a:endParaRPr lang="en-US" sz="1600" b="0" i="0" dirty="0">
              <a:solidFill>
                <a:schemeClr val="bg1"/>
              </a:solidFill>
              <a:effectLst/>
              <a:latin typeface="Arial" panose="020B0604020202020204" pitchFamily="34" charset="0"/>
              <a:cs typeface="Arial" panose="020B0604020202020204" pitchFamily="34" charset="0"/>
            </a:endParaRPr>
          </a:p>
          <a:p>
            <a:pPr algn="l"/>
            <a:r>
              <a:rPr lang="en-US" sz="1600" b="0" i="0" dirty="0">
                <a:solidFill>
                  <a:schemeClr val="bg1"/>
                </a:solidFill>
                <a:effectLst/>
                <a:latin typeface="Arial" panose="020B0604020202020204" pitchFamily="34" charset="0"/>
                <a:cs typeface="Arial" panose="020B0604020202020204" pitchFamily="34" charset="0"/>
              </a:rPr>
              <a:t>“If you think about the DNA of Miami, we have a lot of first-generation Americans, a lot of people who fought for the right to be in this country. The work ethic is awesome, the sense of ownership, we have great grit,” said </a:t>
            </a:r>
            <a:r>
              <a:rPr lang="en-US" sz="1600" b="0" i="0" dirty="0" err="1">
                <a:solidFill>
                  <a:schemeClr val="bg1"/>
                </a:solidFill>
                <a:effectLst/>
                <a:latin typeface="Arial" panose="020B0604020202020204" pitchFamily="34" charset="0"/>
                <a:cs typeface="Arial" panose="020B0604020202020204" pitchFamily="34" charset="0"/>
              </a:rPr>
              <a:t>Voccola</a:t>
            </a:r>
            <a:r>
              <a:rPr lang="en-US" sz="1600" b="0" i="0" dirty="0">
                <a:solidFill>
                  <a:schemeClr val="bg1"/>
                </a:solidFill>
                <a:effectLst/>
                <a:latin typeface="Arial" panose="020B0604020202020204" pitchFamily="34" charset="0"/>
                <a:cs typeface="Arial" panose="020B0604020202020204" pitchFamily="34" charset="0"/>
              </a:rPr>
              <a:t>, a Miami resident who also is an alum of University of Miami. “It’s an awesome labor force.”</a:t>
            </a:r>
          </a:p>
          <a:p>
            <a:pPr algn="l"/>
            <a:endParaRPr lang="en-US" sz="1600" b="0" i="0" dirty="0">
              <a:solidFill>
                <a:schemeClr val="bg1"/>
              </a:solidFill>
              <a:effectLst/>
              <a:latin typeface="Arial" panose="020B0604020202020204" pitchFamily="34" charset="0"/>
              <a:cs typeface="Arial" panose="020B0604020202020204" pitchFamily="34" charset="0"/>
            </a:endParaRPr>
          </a:p>
          <a:p>
            <a:pPr algn="l"/>
            <a:r>
              <a:rPr lang="en-US" sz="1600" b="0" i="0" dirty="0">
                <a:solidFill>
                  <a:schemeClr val="bg1"/>
                </a:solidFill>
                <a:effectLst/>
                <a:latin typeface="Arial" panose="020B0604020202020204" pitchFamily="34" charset="0"/>
                <a:cs typeface="Arial" panose="020B0604020202020204" pitchFamily="34" charset="0"/>
              </a:rPr>
              <a:t>He also said the educational systems are focused on preparing students for the real world, not the fabricated world of academia. “It’s very inspiring for us to see that.”</a:t>
            </a:r>
          </a:p>
          <a:p>
            <a:pPr marL="742950" lvl="1" indent="-285750">
              <a:buFontTx/>
              <a:buChar char="-"/>
            </a:pPr>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FD8AB20-176E-9AA4-5582-B0247662BB3C}"/>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579C1C-A1AC-A3E3-A22D-C9B1B66333B8}"/>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9722B4-5964-FC8C-D293-2EF283329CFE}"/>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Talent</a:t>
            </a:r>
          </a:p>
        </p:txBody>
      </p:sp>
      <p:pic>
        <p:nvPicPr>
          <p:cNvPr id="20" name="Picture 19">
            <a:extLst>
              <a:ext uri="{FF2B5EF4-FFF2-40B4-BE49-F238E27FC236}">
                <a16:creationId xmlns:a16="http://schemas.microsoft.com/office/drawing/2014/main" id="{A3AB1FBD-0D53-AAC9-018E-31F3027269D3}"/>
              </a:ext>
            </a:extLst>
          </p:cNvPr>
          <p:cNvPicPr>
            <a:picLocks noChangeAspect="1"/>
          </p:cNvPicPr>
          <p:nvPr/>
        </p:nvPicPr>
        <p:blipFill>
          <a:blip r:embed="rId4"/>
          <a:stretch>
            <a:fillRect/>
          </a:stretch>
        </p:blipFill>
        <p:spPr>
          <a:xfrm>
            <a:off x="7165766" y="1513197"/>
            <a:ext cx="3374280" cy="5100839"/>
          </a:xfrm>
          <a:prstGeom prst="rect">
            <a:avLst/>
          </a:prstGeom>
        </p:spPr>
      </p:pic>
    </p:spTree>
    <p:extLst>
      <p:ext uri="{BB962C8B-B14F-4D97-AF65-F5344CB8AC3E}">
        <p14:creationId xmlns:p14="http://schemas.microsoft.com/office/powerpoint/2010/main" val="21091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Foundation of Innovation</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Diagram&#10;&#10;Description automatically generated">
            <a:extLst>
              <a:ext uri="{FF2B5EF4-FFF2-40B4-BE49-F238E27FC236}">
                <a16:creationId xmlns:a16="http://schemas.microsoft.com/office/drawing/2014/main" id="{6F7D272A-ABD5-3344-5AC5-DED10B3DDB2E}"/>
              </a:ext>
            </a:extLst>
          </p:cNvPr>
          <p:cNvPicPr>
            <a:picLocks noChangeAspect="1"/>
          </p:cNvPicPr>
          <p:nvPr/>
        </p:nvPicPr>
        <p:blipFill>
          <a:blip r:embed="rId4"/>
          <a:stretch>
            <a:fillRect/>
          </a:stretch>
        </p:blipFill>
        <p:spPr>
          <a:xfrm>
            <a:off x="889228" y="1531326"/>
            <a:ext cx="5794272" cy="4808736"/>
          </a:xfrm>
          <a:prstGeom prst="rect">
            <a:avLst/>
          </a:prstGeom>
        </p:spPr>
      </p:pic>
      <p:pic>
        <p:nvPicPr>
          <p:cNvPr id="9" name="Picture 8" descr="A satellite image of the earth&#10;&#10;Description automatically generated with low confidence">
            <a:extLst>
              <a:ext uri="{FF2B5EF4-FFF2-40B4-BE49-F238E27FC236}">
                <a16:creationId xmlns:a16="http://schemas.microsoft.com/office/drawing/2014/main" id="{E495CA0E-FCB9-5232-7CD5-F822AACB66E1}"/>
              </a:ext>
            </a:extLst>
          </p:cNvPr>
          <p:cNvPicPr>
            <a:picLocks noChangeAspect="1"/>
          </p:cNvPicPr>
          <p:nvPr/>
        </p:nvPicPr>
        <p:blipFill>
          <a:blip r:embed="rId5"/>
          <a:stretch>
            <a:fillRect/>
          </a:stretch>
        </p:blipFill>
        <p:spPr>
          <a:xfrm>
            <a:off x="6794938" y="1454632"/>
            <a:ext cx="3746607" cy="5151585"/>
          </a:xfrm>
          <a:prstGeom prst="rect">
            <a:avLst/>
          </a:prstGeom>
        </p:spPr>
      </p:pic>
    </p:spTree>
    <p:extLst>
      <p:ext uri="{BB962C8B-B14F-4D97-AF65-F5344CB8AC3E}">
        <p14:creationId xmlns:p14="http://schemas.microsoft.com/office/powerpoint/2010/main" val="1657434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E9B04A-F7C2-E8D9-C43D-2E5BE0E1BC8A}"/>
              </a:ext>
            </a:extLst>
          </p:cNvPr>
          <p:cNvPicPr>
            <a:picLocks noChangeAspect="1"/>
          </p:cNvPicPr>
          <p:nvPr/>
        </p:nvPicPr>
        <p:blipFill>
          <a:blip r:embed="rId3"/>
          <a:stretch>
            <a:fillRect/>
          </a:stretch>
        </p:blipFill>
        <p:spPr>
          <a:xfrm>
            <a:off x="1190757" y="1339600"/>
            <a:ext cx="9810487" cy="551839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Capacity</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0968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Capacity</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high angle view of a building&#10;&#10;Description automatically generated with medium confidence">
            <a:extLst>
              <a:ext uri="{FF2B5EF4-FFF2-40B4-BE49-F238E27FC236}">
                <a16:creationId xmlns:a16="http://schemas.microsoft.com/office/drawing/2014/main" id="{472ECBB5-13A7-70A2-CE1C-621AC3B49C5A}"/>
              </a:ext>
            </a:extLst>
          </p:cNvPr>
          <p:cNvPicPr>
            <a:picLocks noChangeAspect="1"/>
          </p:cNvPicPr>
          <p:nvPr/>
        </p:nvPicPr>
        <p:blipFill>
          <a:blip r:embed="rId4"/>
          <a:stretch>
            <a:fillRect/>
          </a:stretch>
        </p:blipFill>
        <p:spPr>
          <a:xfrm>
            <a:off x="940845" y="2168106"/>
            <a:ext cx="5520518" cy="3438217"/>
          </a:xfrm>
          <a:prstGeom prst="rect">
            <a:avLst/>
          </a:prstGeom>
        </p:spPr>
      </p:pic>
      <p:pic>
        <p:nvPicPr>
          <p:cNvPr id="12" name="Picture 11" descr="Map&#10;&#10;Description automatically generated">
            <a:extLst>
              <a:ext uri="{FF2B5EF4-FFF2-40B4-BE49-F238E27FC236}">
                <a16:creationId xmlns:a16="http://schemas.microsoft.com/office/drawing/2014/main" id="{1ADA9803-89A4-508C-A30E-F19179FE2015}"/>
              </a:ext>
            </a:extLst>
          </p:cNvPr>
          <p:cNvPicPr>
            <a:picLocks noChangeAspect="1"/>
          </p:cNvPicPr>
          <p:nvPr/>
        </p:nvPicPr>
        <p:blipFill>
          <a:blip r:embed="rId5"/>
          <a:stretch>
            <a:fillRect/>
          </a:stretch>
        </p:blipFill>
        <p:spPr>
          <a:xfrm>
            <a:off x="6506333" y="1464676"/>
            <a:ext cx="4127999" cy="5323767"/>
          </a:xfrm>
          <a:prstGeom prst="rect">
            <a:avLst/>
          </a:prstGeom>
        </p:spPr>
      </p:pic>
    </p:spTree>
    <p:extLst>
      <p:ext uri="{BB962C8B-B14F-4D97-AF65-F5344CB8AC3E}">
        <p14:creationId xmlns:p14="http://schemas.microsoft.com/office/powerpoint/2010/main" val="2409652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74982D-BA03-7671-F12A-F724327AD30D}"/>
              </a:ext>
            </a:extLst>
          </p:cNvPr>
          <p:cNvPicPr>
            <a:picLocks noChangeAspect="1"/>
          </p:cNvPicPr>
          <p:nvPr/>
        </p:nvPicPr>
        <p:blipFill rotWithShape="1">
          <a:blip r:embed="rId3"/>
          <a:srcRect l="2770" t="850" r="14898" b="924"/>
          <a:stretch/>
        </p:blipFill>
        <p:spPr>
          <a:xfrm>
            <a:off x="6725737" y="1397408"/>
            <a:ext cx="4252959" cy="5318186"/>
          </a:xfrm>
          <a:prstGeom prst="rect">
            <a:avLst/>
          </a:prstGeom>
        </p:spPr>
      </p:pic>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4"/>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International Gateway</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10;&#10;Description automatically generated">
            <a:extLst>
              <a:ext uri="{FF2B5EF4-FFF2-40B4-BE49-F238E27FC236}">
                <a16:creationId xmlns:a16="http://schemas.microsoft.com/office/drawing/2014/main" id="{1B3C28A5-584B-E5CA-B325-A65ABAE4E371}"/>
              </a:ext>
            </a:extLst>
          </p:cNvPr>
          <p:cNvPicPr>
            <a:picLocks noChangeAspect="1"/>
          </p:cNvPicPr>
          <p:nvPr/>
        </p:nvPicPr>
        <p:blipFill>
          <a:blip r:embed="rId5"/>
          <a:stretch>
            <a:fillRect/>
          </a:stretch>
        </p:blipFill>
        <p:spPr>
          <a:xfrm>
            <a:off x="464477" y="1589317"/>
            <a:ext cx="6730802" cy="5048102"/>
          </a:xfrm>
          <a:prstGeom prst="rect">
            <a:avLst/>
          </a:prstGeom>
        </p:spPr>
      </p:pic>
    </p:spTree>
    <p:extLst>
      <p:ext uri="{BB962C8B-B14F-4D97-AF65-F5344CB8AC3E}">
        <p14:creationId xmlns:p14="http://schemas.microsoft.com/office/powerpoint/2010/main" val="3400844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40DFC-DEAE-136E-4271-68512C50C987}"/>
              </a:ext>
            </a:extLst>
          </p:cNvPr>
          <p:cNvSpPr/>
          <p:nvPr/>
        </p:nvSpPr>
        <p:spPr>
          <a:xfrm>
            <a:off x="6227545" y="-104931"/>
            <a:ext cx="5964455" cy="6035040"/>
          </a:xfrm>
          <a:prstGeom prst="rect">
            <a:avLst/>
          </a:prstGeom>
          <a:blipFill dpi="0" rotWithShape="1">
            <a:blip r:embed="rId3">
              <a:extLst>
                <a:ext uri="{28A0092B-C50C-407E-A947-70E740481C1C}">
                  <a14:useLocalDpi xmlns:a14="http://schemas.microsoft.com/office/drawing/2010/main" val="0"/>
                </a:ext>
              </a:extLst>
            </a:blip>
            <a:srcRect/>
            <a:tile tx="-1524000" ty="-1778000" sx="75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B64FA42-70E9-5F33-092C-10CEBC26266F}"/>
              </a:ext>
            </a:extLst>
          </p:cNvPr>
          <p:cNvSpPr/>
          <p:nvPr/>
        </p:nvSpPr>
        <p:spPr>
          <a:xfrm>
            <a:off x="7869862" y="1145531"/>
            <a:ext cx="789814" cy="789814"/>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2F3F8D0-3BBB-0778-3D27-7DC916638033}"/>
              </a:ext>
            </a:extLst>
          </p:cNvPr>
          <p:cNvSpPr/>
          <p:nvPr/>
        </p:nvSpPr>
        <p:spPr>
          <a:xfrm>
            <a:off x="733168" y="926123"/>
            <a:ext cx="7531601" cy="4747846"/>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8BFF997-1125-E753-25A8-12C500DE226D}"/>
              </a:ext>
            </a:extLst>
          </p:cNvPr>
          <p:cNvSpPr/>
          <p:nvPr/>
        </p:nvSpPr>
        <p:spPr>
          <a:xfrm>
            <a:off x="1151889" y="5148395"/>
            <a:ext cx="1051148" cy="1051148"/>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clipart, tableware, plate&#10;&#10;Description automatically generated">
            <a:extLst>
              <a:ext uri="{FF2B5EF4-FFF2-40B4-BE49-F238E27FC236}">
                <a16:creationId xmlns:a16="http://schemas.microsoft.com/office/drawing/2014/main" id="{DBC2B832-0832-7C7F-9DF2-4424B147DEBE}"/>
              </a:ext>
            </a:extLst>
          </p:cNvPr>
          <p:cNvPicPr>
            <a:picLocks noChangeAspect="1"/>
          </p:cNvPicPr>
          <p:nvPr/>
        </p:nvPicPr>
        <p:blipFill>
          <a:blip r:embed="rId4"/>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8ECEE5AD-3762-CEB5-7ED0-D44B38FBDD9A}"/>
              </a:ext>
            </a:extLst>
          </p:cNvPr>
          <p:cNvSpPr/>
          <p:nvPr/>
        </p:nvSpPr>
        <p:spPr>
          <a:xfrm>
            <a:off x="464160" y="887683"/>
            <a:ext cx="4801260" cy="6636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520B777-55AE-B8D3-C64C-22F6F7BAD236}"/>
              </a:ext>
            </a:extLst>
          </p:cNvPr>
          <p:cNvSpPr txBox="1"/>
          <p:nvPr/>
        </p:nvSpPr>
        <p:spPr>
          <a:xfrm>
            <a:off x="1131811" y="1245010"/>
            <a:ext cx="653869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What EFI Does: Retain/Recruit Businesses</a:t>
            </a:r>
          </a:p>
        </p:txBody>
      </p:sp>
      <p:sp>
        <p:nvSpPr>
          <p:cNvPr id="11" name="TextBox 10">
            <a:extLst>
              <a:ext uri="{FF2B5EF4-FFF2-40B4-BE49-F238E27FC236}">
                <a16:creationId xmlns:a16="http://schemas.microsoft.com/office/drawing/2014/main" id="{A7A32D3E-DB30-0033-FC2D-6E8CDFA8E937}"/>
              </a:ext>
            </a:extLst>
          </p:cNvPr>
          <p:cNvSpPr txBox="1"/>
          <p:nvPr/>
        </p:nvSpPr>
        <p:spPr>
          <a:xfrm>
            <a:off x="1131811" y="1665879"/>
            <a:ext cx="6005656" cy="95410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Enterprise Florida (EFI) is here to help retain, grow, and attract high wage jobs for Floridians. By facilitating business investment, retention, and expansion in targeted industries, and through marketing and promotion, EFI bolsters Florida’s economy. Dynamism and resiliency result. </a:t>
            </a:r>
          </a:p>
        </p:txBody>
      </p:sp>
      <p:sp>
        <p:nvSpPr>
          <p:cNvPr id="3" name="Triangle 2">
            <a:extLst>
              <a:ext uri="{FF2B5EF4-FFF2-40B4-BE49-F238E27FC236}">
                <a16:creationId xmlns:a16="http://schemas.microsoft.com/office/drawing/2014/main" id="{02DF60B7-FE56-8FCC-BCCD-D952763E6C81}"/>
              </a:ext>
            </a:extLst>
          </p:cNvPr>
          <p:cNvSpPr/>
          <p:nvPr/>
        </p:nvSpPr>
        <p:spPr>
          <a:xfrm>
            <a:off x="2948692" y="2610804"/>
            <a:ext cx="3079531" cy="2130875"/>
          </a:xfrm>
          <a:prstGeom prst="triangle">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p Arrow 12">
            <a:extLst>
              <a:ext uri="{FF2B5EF4-FFF2-40B4-BE49-F238E27FC236}">
                <a16:creationId xmlns:a16="http://schemas.microsoft.com/office/drawing/2014/main" id="{1A61489C-2341-E46E-3423-6C94A5378C7A}"/>
              </a:ext>
            </a:extLst>
          </p:cNvPr>
          <p:cNvSpPr/>
          <p:nvPr/>
        </p:nvSpPr>
        <p:spPr>
          <a:xfrm rot="2063393">
            <a:off x="2955397" y="3018034"/>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13">
            <a:extLst>
              <a:ext uri="{FF2B5EF4-FFF2-40B4-BE49-F238E27FC236}">
                <a16:creationId xmlns:a16="http://schemas.microsoft.com/office/drawing/2014/main" id="{B8826AB7-020D-56F4-59B7-AA950CAA1122}"/>
              </a:ext>
            </a:extLst>
          </p:cNvPr>
          <p:cNvSpPr/>
          <p:nvPr/>
        </p:nvSpPr>
        <p:spPr>
          <a:xfrm rot="8424084">
            <a:off x="5364875" y="2973483"/>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Up Arrow 14">
            <a:extLst>
              <a:ext uri="{FF2B5EF4-FFF2-40B4-BE49-F238E27FC236}">
                <a16:creationId xmlns:a16="http://schemas.microsoft.com/office/drawing/2014/main" id="{0009A9B5-2B73-9175-937E-22F7891BFC5C}"/>
              </a:ext>
            </a:extLst>
          </p:cNvPr>
          <p:cNvSpPr/>
          <p:nvPr/>
        </p:nvSpPr>
        <p:spPr>
          <a:xfrm rot="16200000">
            <a:off x="4157380" y="4431572"/>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9E0A6FA-E220-0549-60EB-35872B8DC8B2}"/>
              </a:ext>
            </a:extLst>
          </p:cNvPr>
          <p:cNvSpPr txBox="1"/>
          <p:nvPr/>
        </p:nvSpPr>
        <p:spPr>
          <a:xfrm>
            <a:off x="3425059" y="3712277"/>
            <a:ext cx="2126795" cy="95410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HIGHER WAGE </a:t>
            </a:r>
          </a:p>
          <a:p>
            <a:pPr algn="ctr"/>
            <a:r>
              <a:rPr lang="en-US" sz="1400" b="1" dirty="0">
                <a:solidFill>
                  <a:schemeClr val="bg1"/>
                </a:solidFill>
                <a:latin typeface="Arial" panose="020B0604020202020204" pitchFamily="34" charset="0"/>
                <a:cs typeface="Arial" panose="020B0604020202020204" pitchFamily="34" charset="0"/>
              </a:rPr>
              <a:t>JOB GROWTH AND ECONOMIC RESILIENCY</a:t>
            </a:r>
          </a:p>
        </p:txBody>
      </p:sp>
      <p:sp>
        <p:nvSpPr>
          <p:cNvPr id="17" name="TextBox 16">
            <a:extLst>
              <a:ext uri="{FF2B5EF4-FFF2-40B4-BE49-F238E27FC236}">
                <a16:creationId xmlns:a16="http://schemas.microsoft.com/office/drawing/2014/main" id="{FF55CD57-1321-4C06-21C5-6BE1D730FF8C}"/>
              </a:ext>
            </a:extLst>
          </p:cNvPr>
          <p:cNvSpPr txBox="1"/>
          <p:nvPr/>
        </p:nvSpPr>
        <p:spPr>
          <a:xfrm rot="18254922">
            <a:off x="2155624" y="3432948"/>
            <a:ext cx="1442980"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GROW</a:t>
            </a:r>
          </a:p>
        </p:txBody>
      </p:sp>
      <p:sp>
        <p:nvSpPr>
          <p:cNvPr id="18" name="TextBox 17">
            <a:extLst>
              <a:ext uri="{FF2B5EF4-FFF2-40B4-BE49-F238E27FC236}">
                <a16:creationId xmlns:a16="http://schemas.microsoft.com/office/drawing/2014/main" id="{94B4DEC0-4777-04EA-DE59-E467C29034A5}"/>
              </a:ext>
            </a:extLst>
          </p:cNvPr>
          <p:cNvSpPr txBox="1"/>
          <p:nvPr/>
        </p:nvSpPr>
        <p:spPr>
          <a:xfrm rot="3027940">
            <a:off x="5214545" y="3169345"/>
            <a:ext cx="1442980"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ATTRACT</a:t>
            </a:r>
          </a:p>
        </p:txBody>
      </p:sp>
      <p:sp>
        <p:nvSpPr>
          <p:cNvPr id="20" name="TextBox 19">
            <a:extLst>
              <a:ext uri="{FF2B5EF4-FFF2-40B4-BE49-F238E27FC236}">
                <a16:creationId xmlns:a16="http://schemas.microsoft.com/office/drawing/2014/main" id="{3F6F8AB8-8B1B-2ED2-FAE4-75875067B561}"/>
              </a:ext>
            </a:extLst>
          </p:cNvPr>
          <p:cNvSpPr txBox="1"/>
          <p:nvPr/>
        </p:nvSpPr>
        <p:spPr>
          <a:xfrm>
            <a:off x="3777476" y="5344586"/>
            <a:ext cx="1442980"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RETAIN</a:t>
            </a:r>
          </a:p>
        </p:txBody>
      </p:sp>
    </p:spTree>
    <p:extLst>
      <p:ext uri="{BB962C8B-B14F-4D97-AF65-F5344CB8AC3E}">
        <p14:creationId xmlns:p14="http://schemas.microsoft.com/office/powerpoint/2010/main" val="3999470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7179E8-AD9B-EE3B-E948-797C15296A05}"/>
              </a:ext>
            </a:extLst>
          </p:cNvPr>
          <p:cNvSpPr/>
          <p:nvPr/>
        </p:nvSpPr>
        <p:spPr>
          <a:xfrm>
            <a:off x="0" y="0"/>
            <a:ext cx="2532184" cy="6858000"/>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8B937F7-75A4-4A29-C295-693E8EE597FD}"/>
              </a:ext>
            </a:extLst>
          </p:cNvPr>
          <p:cNvSpPr/>
          <p:nvPr/>
        </p:nvSpPr>
        <p:spPr>
          <a:xfrm>
            <a:off x="3183925" y="1083466"/>
            <a:ext cx="1923534" cy="9061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48DE23D-EFBC-D060-FB8D-A98531734F4A}"/>
              </a:ext>
            </a:extLst>
          </p:cNvPr>
          <p:cNvSpPr txBox="1"/>
          <p:nvPr/>
        </p:nvSpPr>
        <p:spPr>
          <a:xfrm>
            <a:off x="3080950" y="541835"/>
            <a:ext cx="7047788" cy="461665"/>
          </a:xfrm>
          <a:prstGeom prst="rect">
            <a:avLst/>
          </a:prstGeom>
          <a:noFill/>
        </p:spPr>
        <p:txBody>
          <a:bodyPr wrap="square" rtlCol="0">
            <a:spAutoFit/>
          </a:bodyPr>
          <a:lstStyle/>
          <a:p>
            <a:r>
              <a:rPr lang="en-US" sz="2400" b="1" dirty="0">
                <a:solidFill>
                  <a:srgbClr val="111A44"/>
                </a:solidFill>
                <a:latin typeface="Arial" panose="020B0604020202020204" pitchFamily="34" charset="0"/>
                <a:cs typeface="Arial" panose="020B0604020202020204" pitchFamily="34" charset="0"/>
              </a:rPr>
              <a:t>Growing Global Economy</a:t>
            </a:r>
          </a:p>
        </p:txBody>
      </p:sp>
      <p:pic>
        <p:nvPicPr>
          <p:cNvPr id="9" name="Picture 8" descr="A picture containing text, clipart, tableware, plate&#10;&#10;Description automatically generated">
            <a:extLst>
              <a:ext uri="{FF2B5EF4-FFF2-40B4-BE49-F238E27FC236}">
                <a16:creationId xmlns:a16="http://schemas.microsoft.com/office/drawing/2014/main" id="{6E73B02D-B842-E80F-085C-82FA21BD0A33}"/>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4" name="Oval 3">
            <a:extLst>
              <a:ext uri="{FF2B5EF4-FFF2-40B4-BE49-F238E27FC236}">
                <a16:creationId xmlns:a16="http://schemas.microsoft.com/office/drawing/2014/main" id="{072A97F0-2A7B-FD68-E2EB-5C720EC07311}"/>
              </a:ext>
            </a:extLst>
          </p:cNvPr>
          <p:cNvSpPr/>
          <p:nvPr/>
        </p:nvSpPr>
        <p:spPr>
          <a:xfrm>
            <a:off x="-933716" y="6356770"/>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12" descr="A picture containing diagram&#10;&#10;Description automatically generated">
            <a:extLst>
              <a:ext uri="{FF2B5EF4-FFF2-40B4-BE49-F238E27FC236}">
                <a16:creationId xmlns:a16="http://schemas.microsoft.com/office/drawing/2014/main" id="{10CA054F-D943-6DD5-EB8E-EF39A7CA1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982" y="1734044"/>
            <a:ext cx="11611074" cy="4312617"/>
          </a:xfrm>
          <a:prstGeom prst="rect">
            <a:avLst/>
          </a:prstGeom>
        </p:spPr>
      </p:pic>
    </p:spTree>
    <p:extLst>
      <p:ext uri="{BB962C8B-B14F-4D97-AF65-F5344CB8AC3E}">
        <p14:creationId xmlns:p14="http://schemas.microsoft.com/office/powerpoint/2010/main" val="3863182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40DFC-DEAE-136E-4271-68512C50C987}"/>
              </a:ext>
            </a:extLst>
          </p:cNvPr>
          <p:cNvSpPr/>
          <p:nvPr/>
        </p:nvSpPr>
        <p:spPr>
          <a:xfrm>
            <a:off x="6227545" y="0"/>
            <a:ext cx="5964455" cy="6035040"/>
          </a:xfrm>
          <a:prstGeom prst="rect">
            <a:avLst/>
          </a:prstGeom>
          <a:blipFill dpi="0" rotWithShape="1">
            <a:blip r:embed="rId3">
              <a:extLst>
                <a:ext uri="{28A0092B-C50C-407E-A947-70E740481C1C}">
                  <a14:useLocalDpi xmlns:a14="http://schemas.microsoft.com/office/drawing/2010/main" val="0"/>
                </a:ext>
              </a:extLst>
            </a:blip>
            <a:srcRect/>
            <a:tile tx="-1524000" ty="-1778000" sx="75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B64FA42-70E9-5F33-092C-10CEBC26266F}"/>
              </a:ext>
            </a:extLst>
          </p:cNvPr>
          <p:cNvSpPr/>
          <p:nvPr/>
        </p:nvSpPr>
        <p:spPr>
          <a:xfrm>
            <a:off x="7938763" y="4234378"/>
            <a:ext cx="789814" cy="789814"/>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2F3F8D0-3BBB-0778-3D27-7DC916638033}"/>
              </a:ext>
            </a:extLst>
          </p:cNvPr>
          <p:cNvSpPr/>
          <p:nvPr/>
        </p:nvSpPr>
        <p:spPr>
          <a:xfrm>
            <a:off x="733168" y="926123"/>
            <a:ext cx="7531601" cy="4747846"/>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8BFF997-1125-E753-25A8-12C500DE226D}"/>
              </a:ext>
            </a:extLst>
          </p:cNvPr>
          <p:cNvSpPr/>
          <p:nvPr/>
        </p:nvSpPr>
        <p:spPr>
          <a:xfrm>
            <a:off x="1151889" y="5148395"/>
            <a:ext cx="1051148" cy="1051148"/>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clipart, tableware, plate&#10;&#10;Description automatically generated">
            <a:extLst>
              <a:ext uri="{FF2B5EF4-FFF2-40B4-BE49-F238E27FC236}">
                <a16:creationId xmlns:a16="http://schemas.microsoft.com/office/drawing/2014/main" id="{DBC2B832-0832-7C7F-9DF2-4424B147DEBE}"/>
              </a:ext>
            </a:extLst>
          </p:cNvPr>
          <p:cNvPicPr>
            <a:picLocks noChangeAspect="1"/>
          </p:cNvPicPr>
          <p:nvPr/>
        </p:nvPicPr>
        <p:blipFill>
          <a:blip r:embed="rId4"/>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8ECEE5AD-3762-CEB5-7ED0-D44B38FBDD9A}"/>
              </a:ext>
            </a:extLst>
          </p:cNvPr>
          <p:cNvSpPr/>
          <p:nvPr/>
        </p:nvSpPr>
        <p:spPr>
          <a:xfrm>
            <a:off x="464160" y="887683"/>
            <a:ext cx="4801260" cy="6636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520B777-55AE-B8D3-C64C-22F6F7BAD236}"/>
              </a:ext>
            </a:extLst>
          </p:cNvPr>
          <p:cNvSpPr txBox="1"/>
          <p:nvPr/>
        </p:nvSpPr>
        <p:spPr>
          <a:xfrm>
            <a:off x="1131811" y="1245010"/>
            <a:ext cx="653869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Global Trade Lanes Shifting</a:t>
            </a:r>
          </a:p>
        </p:txBody>
      </p:sp>
      <p:sp>
        <p:nvSpPr>
          <p:cNvPr id="11" name="TextBox 10">
            <a:extLst>
              <a:ext uri="{FF2B5EF4-FFF2-40B4-BE49-F238E27FC236}">
                <a16:creationId xmlns:a16="http://schemas.microsoft.com/office/drawing/2014/main" id="{A7A32D3E-DB30-0033-FC2D-6E8CDFA8E937}"/>
              </a:ext>
            </a:extLst>
          </p:cNvPr>
          <p:cNvSpPr txBox="1"/>
          <p:nvPr/>
        </p:nvSpPr>
        <p:spPr>
          <a:xfrm>
            <a:off x="1131811" y="1796012"/>
            <a:ext cx="6005656" cy="4185761"/>
          </a:xfrm>
          <a:prstGeom prst="rect">
            <a:avLst/>
          </a:prstGeom>
          <a:noFill/>
        </p:spPr>
        <p:txBody>
          <a:bodyPr wrap="square" rtlCol="0">
            <a:spAutoFit/>
          </a:bodyPr>
          <a:lstStyle/>
          <a:p>
            <a:pPr marL="285750" indent="-285750">
              <a:buFontTx/>
              <a:buChar char="-"/>
            </a:pPr>
            <a:r>
              <a:rPr lang="en-US" sz="1400" dirty="0">
                <a:solidFill>
                  <a:schemeClr val="bg1"/>
                </a:solidFill>
                <a:latin typeface="Arial" panose="020B0604020202020204" pitchFamily="34" charset="0"/>
                <a:cs typeface="Arial" panose="020B0604020202020204" pitchFamily="34" charset="0"/>
              </a:rPr>
              <a:t>Continuously evolving</a:t>
            </a:r>
          </a:p>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Expansion of the Panama Canal along with a battery of issues on the US West Coast are contributing to the shift in vessel traffic to the US East and Gulf coasts</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Massive congestion at sea, at the dock, inland </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Labor strikes</a:t>
            </a:r>
          </a:p>
          <a:p>
            <a:pPr marL="1657350" lvl="3" indent="-285750">
              <a:buFontTx/>
              <a:buChar char="-"/>
            </a:pPr>
            <a:r>
              <a:rPr lang="en-US" sz="1400" dirty="0">
                <a:solidFill>
                  <a:schemeClr val="bg1"/>
                </a:solidFill>
                <a:latin typeface="Arial" panose="020B0604020202020204" pitchFamily="34" charset="0"/>
                <a:cs typeface="Arial" panose="020B0604020202020204" pitchFamily="34" charset="0"/>
              </a:rPr>
              <a:t>Both dockworker and rail</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Stricter environmental policy</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Bureaucratic regulatory compliance</a:t>
            </a:r>
          </a:p>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Officially 49% - 51% west coast/east coast</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Number will continue to grow</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Makes sense as approximately 80% of the US population lives east of the Texas/Wyoming line</a:t>
            </a:r>
          </a:p>
          <a:p>
            <a:pPr marL="1657350" lvl="3" indent="-285750">
              <a:buFontTx/>
              <a:buChar char="-"/>
            </a:pPr>
            <a:r>
              <a:rPr lang="en-US" sz="1400" dirty="0">
                <a:solidFill>
                  <a:schemeClr val="bg1"/>
                </a:solidFill>
                <a:latin typeface="Arial" panose="020B0604020202020204" pitchFamily="34" charset="0"/>
                <a:cs typeface="Arial" panose="020B0604020202020204" pitchFamily="34" charset="0"/>
              </a:rPr>
              <a:t>Southeast stands to benefit the most of any region</a:t>
            </a:r>
          </a:p>
          <a:p>
            <a:pPr marL="2114550" lvl="4" indent="-285750">
              <a:buFontTx/>
              <a:buChar char="-"/>
            </a:pPr>
            <a:r>
              <a:rPr lang="en-US" sz="1400" dirty="0">
                <a:solidFill>
                  <a:schemeClr val="bg1"/>
                </a:solidFill>
                <a:latin typeface="Arial" panose="020B0604020202020204" pitchFamily="34" charset="0"/>
                <a:cs typeface="Arial" panose="020B0604020202020204" pitchFamily="34" charset="0"/>
              </a:rPr>
              <a:t>Proximity to Panama Canal</a:t>
            </a:r>
          </a:p>
          <a:p>
            <a:pPr marL="2114550" lvl="4" indent="-285750">
              <a:buFontTx/>
              <a:buChar char="-"/>
            </a:pPr>
            <a:r>
              <a:rPr lang="en-US" sz="1400" dirty="0">
                <a:solidFill>
                  <a:schemeClr val="bg1"/>
                </a:solidFill>
                <a:latin typeface="Arial" panose="020B0604020202020204" pitchFamily="34" charset="0"/>
                <a:cs typeface="Arial" panose="020B0604020202020204" pitchFamily="34" charset="0"/>
              </a:rPr>
              <a:t>Business friendly policies</a:t>
            </a:r>
          </a:p>
          <a:p>
            <a:pPr marL="2114550" lvl="4" indent="-285750">
              <a:buFontTx/>
              <a:buChar char="-"/>
            </a:pPr>
            <a:r>
              <a:rPr lang="en-US" sz="1400" dirty="0">
                <a:solidFill>
                  <a:schemeClr val="bg1"/>
                </a:solidFill>
                <a:latin typeface="Arial" panose="020B0604020202020204" pitchFamily="34" charset="0"/>
                <a:cs typeface="Arial" panose="020B0604020202020204" pitchFamily="34" charset="0"/>
              </a:rPr>
              <a:t>Room to grow</a:t>
            </a:r>
          </a:p>
          <a:p>
            <a:pPr marL="742950" lvl="1" indent="-285750">
              <a:buFontTx/>
              <a:buChar char="-"/>
            </a:pPr>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p:txBody>
      </p:sp>
      <p:sp>
        <p:nvSpPr>
          <p:cNvPr id="3" name="Triangle 2">
            <a:extLst>
              <a:ext uri="{FF2B5EF4-FFF2-40B4-BE49-F238E27FC236}">
                <a16:creationId xmlns:a16="http://schemas.microsoft.com/office/drawing/2014/main" id="{02DF60B7-FE56-8FCC-BCCD-D952763E6C81}"/>
              </a:ext>
            </a:extLst>
          </p:cNvPr>
          <p:cNvSpPr/>
          <p:nvPr/>
        </p:nvSpPr>
        <p:spPr>
          <a:xfrm>
            <a:off x="8748156" y="179572"/>
            <a:ext cx="3079531" cy="2130875"/>
          </a:xfrm>
          <a:prstGeom prst="triangle">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p Arrow 12">
            <a:extLst>
              <a:ext uri="{FF2B5EF4-FFF2-40B4-BE49-F238E27FC236}">
                <a16:creationId xmlns:a16="http://schemas.microsoft.com/office/drawing/2014/main" id="{1A61489C-2341-E46E-3423-6C94A5378C7A}"/>
              </a:ext>
            </a:extLst>
          </p:cNvPr>
          <p:cNvSpPr/>
          <p:nvPr/>
        </p:nvSpPr>
        <p:spPr>
          <a:xfrm rot="2063393">
            <a:off x="8754861" y="586802"/>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13">
            <a:extLst>
              <a:ext uri="{FF2B5EF4-FFF2-40B4-BE49-F238E27FC236}">
                <a16:creationId xmlns:a16="http://schemas.microsoft.com/office/drawing/2014/main" id="{B8826AB7-020D-56F4-59B7-AA950CAA1122}"/>
              </a:ext>
            </a:extLst>
          </p:cNvPr>
          <p:cNvSpPr/>
          <p:nvPr/>
        </p:nvSpPr>
        <p:spPr>
          <a:xfrm rot="8424084">
            <a:off x="11164339" y="542251"/>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Up Arrow 14">
            <a:extLst>
              <a:ext uri="{FF2B5EF4-FFF2-40B4-BE49-F238E27FC236}">
                <a16:creationId xmlns:a16="http://schemas.microsoft.com/office/drawing/2014/main" id="{0009A9B5-2B73-9175-937E-22F7891BFC5C}"/>
              </a:ext>
            </a:extLst>
          </p:cNvPr>
          <p:cNvSpPr/>
          <p:nvPr/>
        </p:nvSpPr>
        <p:spPr>
          <a:xfrm rot="16200000">
            <a:off x="9956844" y="2000340"/>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9E0A6FA-E220-0549-60EB-35872B8DC8B2}"/>
              </a:ext>
            </a:extLst>
          </p:cNvPr>
          <p:cNvSpPr txBox="1"/>
          <p:nvPr/>
        </p:nvSpPr>
        <p:spPr>
          <a:xfrm>
            <a:off x="9224523" y="1281045"/>
            <a:ext cx="2126795" cy="95410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HIGHER WAGE </a:t>
            </a:r>
          </a:p>
          <a:p>
            <a:pPr algn="ctr"/>
            <a:r>
              <a:rPr lang="en-US" sz="1400" b="1" dirty="0">
                <a:solidFill>
                  <a:schemeClr val="bg1"/>
                </a:solidFill>
                <a:latin typeface="Arial" panose="020B0604020202020204" pitchFamily="34" charset="0"/>
                <a:cs typeface="Arial" panose="020B0604020202020204" pitchFamily="34" charset="0"/>
              </a:rPr>
              <a:t>JOB GROWTH AND ECONOMIC RESILIENCY</a:t>
            </a:r>
          </a:p>
        </p:txBody>
      </p:sp>
      <p:sp>
        <p:nvSpPr>
          <p:cNvPr id="17" name="TextBox 16">
            <a:extLst>
              <a:ext uri="{FF2B5EF4-FFF2-40B4-BE49-F238E27FC236}">
                <a16:creationId xmlns:a16="http://schemas.microsoft.com/office/drawing/2014/main" id="{FF55CD57-1321-4C06-21C5-6BE1D730FF8C}"/>
              </a:ext>
            </a:extLst>
          </p:cNvPr>
          <p:cNvSpPr txBox="1"/>
          <p:nvPr/>
        </p:nvSpPr>
        <p:spPr>
          <a:xfrm rot="18254922">
            <a:off x="7955088" y="1001716"/>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GROW</a:t>
            </a:r>
          </a:p>
        </p:txBody>
      </p:sp>
      <p:sp>
        <p:nvSpPr>
          <p:cNvPr id="18" name="TextBox 17">
            <a:extLst>
              <a:ext uri="{FF2B5EF4-FFF2-40B4-BE49-F238E27FC236}">
                <a16:creationId xmlns:a16="http://schemas.microsoft.com/office/drawing/2014/main" id="{94B4DEC0-4777-04EA-DE59-E467C29034A5}"/>
              </a:ext>
            </a:extLst>
          </p:cNvPr>
          <p:cNvSpPr txBox="1"/>
          <p:nvPr/>
        </p:nvSpPr>
        <p:spPr>
          <a:xfrm rot="3027940">
            <a:off x="11014009" y="738113"/>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ATTRACT</a:t>
            </a:r>
          </a:p>
        </p:txBody>
      </p:sp>
      <p:sp>
        <p:nvSpPr>
          <p:cNvPr id="20" name="TextBox 19">
            <a:extLst>
              <a:ext uri="{FF2B5EF4-FFF2-40B4-BE49-F238E27FC236}">
                <a16:creationId xmlns:a16="http://schemas.microsoft.com/office/drawing/2014/main" id="{3F6F8AB8-8B1B-2ED2-FAE4-75875067B561}"/>
              </a:ext>
            </a:extLst>
          </p:cNvPr>
          <p:cNvSpPr txBox="1"/>
          <p:nvPr/>
        </p:nvSpPr>
        <p:spPr>
          <a:xfrm>
            <a:off x="9576940" y="2913354"/>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RETAIN</a:t>
            </a:r>
          </a:p>
        </p:txBody>
      </p:sp>
    </p:spTree>
    <p:extLst>
      <p:ext uri="{BB962C8B-B14F-4D97-AF65-F5344CB8AC3E}">
        <p14:creationId xmlns:p14="http://schemas.microsoft.com/office/powerpoint/2010/main" val="1391092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40DFC-DEAE-136E-4271-68512C50C987}"/>
              </a:ext>
            </a:extLst>
          </p:cNvPr>
          <p:cNvSpPr/>
          <p:nvPr/>
        </p:nvSpPr>
        <p:spPr>
          <a:xfrm>
            <a:off x="6227545" y="0"/>
            <a:ext cx="5964455" cy="6035040"/>
          </a:xfrm>
          <a:prstGeom prst="rect">
            <a:avLst/>
          </a:prstGeom>
          <a:blipFill dpi="0" rotWithShape="1">
            <a:blip r:embed="rId3">
              <a:extLst>
                <a:ext uri="{28A0092B-C50C-407E-A947-70E740481C1C}">
                  <a14:useLocalDpi xmlns:a14="http://schemas.microsoft.com/office/drawing/2010/main" val="0"/>
                </a:ext>
              </a:extLst>
            </a:blip>
            <a:srcRect/>
            <a:tile tx="-1524000" ty="-1778000" sx="75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B64FA42-70E9-5F33-092C-10CEBC26266F}"/>
              </a:ext>
            </a:extLst>
          </p:cNvPr>
          <p:cNvSpPr/>
          <p:nvPr/>
        </p:nvSpPr>
        <p:spPr>
          <a:xfrm>
            <a:off x="7938763" y="4234378"/>
            <a:ext cx="789814" cy="789814"/>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2F3F8D0-3BBB-0778-3D27-7DC916638033}"/>
              </a:ext>
            </a:extLst>
          </p:cNvPr>
          <p:cNvSpPr/>
          <p:nvPr/>
        </p:nvSpPr>
        <p:spPr>
          <a:xfrm>
            <a:off x="733168" y="926123"/>
            <a:ext cx="7531601" cy="4747846"/>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8BFF997-1125-E753-25A8-12C500DE226D}"/>
              </a:ext>
            </a:extLst>
          </p:cNvPr>
          <p:cNvSpPr/>
          <p:nvPr/>
        </p:nvSpPr>
        <p:spPr>
          <a:xfrm>
            <a:off x="1151889" y="5148395"/>
            <a:ext cx="1051148" cy="1051148"/>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clipart, tableware, plate&#10;&#10;Description automatically generated">
            <a:extLst>
              <a:ext uri="{FF2B5EF4-FFF2-40B4-BE49-F238E27FC236}">
                <a16:creationId xmlns:a16="http://schemas.microsoft.com/office/drawing/2014/main" id="{DBC2B832-0832-7C7F-9DF2-4424B147DEBE}"/>
              </a:ext>
            </a:extLst>
          </p:cNvPr>
          <p:cNvPicPr>
            <a:picLocks noChangeAspect="1"/>
          </p:cNvPicPr>
          <p:nvPr/>
        </p:nvPicPr>
        <p:blipFill>
          <a:blip r:embed="rId4"/>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8ECEE5AD-3762-CEB5-7ED0-D44B38FBDD9A}"/>
              </a:ext>
            </a:extLst>
          </p:cNvPr>
          <p:cNvSpPr/>
          <p:nvPr/>
        </p:nvSpPr>
        <p:spPr>
          <a:xfrm>
            <a:off x="464160" y="887683"/>
            <a:ext cx="4801260" cy="6636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520B777-55AE-B8D3-C64C-22F6F7BAD236}"/>
              </a:ext>
            </a:extLst>
          </p:cNvPr>
          <p:cNvSpPr txBox="1"/>
          <p:nvPr/>
        </p:nvSpPr>
        <p:spPr>
          <a:xfrm>
            <a:off x="1131811" y="1245010"/>
            <a:ext cx="653869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Florida: America’s Commercial Crossroads</a:t>
            </a:r>
          </a:p>
        </p:txBody>
      </p:sp>
      <p:sp>
        <p:nvSpPr>
          <p:cNvPr id="11" name="TextBox 10">
            <a:extLst>
              <a:ext uri="{FF2B5EF4-FFF2-40B4-BE49-F238E27FC236}">
                <a16:creationId xmlns:a16="http://schemas.microsoft.com/office/drawing/2014/main" id="{A7A32D3E-DB30-0033-FC2D-6E8CDFA8E937}"/>
              </a:ext>
            </a:extLst>
          </p:cNvPr>
          <p:cNvSpPr txBox="1"/>
          <p:nvPr/>
        </p:nvSpPr>
        <p:spPr>
          <a:xfrm>
            <a:off x="1131811" y="1796012"/>
            <a:ext cx="6005656" cy="3754874"/>
          </a:xfrm>
          <a:prstGeom prst="rect">
            <a:avLst/>
          </a:prstGeom>
          <a:noFill/>
        </p:spPr>
        <p:txBody>
          <a:bodyPr wrap="square" rtlCol="0">
            <a:spAutoFit/>
          </a:bodyPr>
          <a:lstStyle/>
          <a:p>
            <a:pPr marL="285750" indent="-285750">
              <a:buFontTx/>
              <a:buChar char="-"/>
            </a:pPr>
            <a:r>
              <a:rPr lang="en-US" sz="1400" dirty="0">
                <a:solidFill>
                  <a:schemeClr val="bg1"/>
                </a:solidFill>
                <a:latin typeface="Arial" panose="020B0604020202020204" pitchFamily="34" charset="0"/>
                <a:cs typeface="Arial" panose="020B0604020202020204" pitchFamily="34" charset="0"/>
              </a:rPr>
              <a:t>Florida is positioned to capitalize on this shift from both sea and air</a:t>
            </a:r>
          </a:p>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Already viewed as the Gateway to Latin America</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Strategic geographic location makes it a major gateway for merchandise trade between Latin America, the Caribbean, Europe, and the world</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Advanced infrastructure, access to finance, and multi-cultural and multi-lingual workforce</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Florida accounts for 29% of total U.S. trade with Latin America and the Caribbean</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Pro-business government</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Low tax rates</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Streamlined regulations </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Dynamic growing population 22.5M+, 3</a:t>
            </a:r>
            <a:r>
              <a:rPr lang="en-US" sz="1400" baseline="30000" dirty="0">
                <a:solidFill>
                  <a:schemeClr val="bg1"/>
                </a:solidFill>
                <a:latin typeface="Arial" panose="020B0604020202020204" pitchFamily="34" charset="0"/>
                <a:cs typeface="Arial" panose="020B0604020202020204" pitchFamily="34" charset="0"/>
              </a:rPr>
              <a:t>rd</a:t>
            </a:r>
            <a:r>
              <a:rPr lang="en-US" sz="1400" dirty="0">
                <a:solidFill>
                  <a:schemeClr val="bg1"/>
                </a:solidFill>
                <a:latin typeface="Arial" panose="020B0604020202020204" pitchFamily="34" charset="0"/>
                <a:cs typeface="Arial" panose="020B0604020202020204" pitchFamily="34" charset="0"/>
              </a:rPr>
              <a:t>  largest state</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Florida is an economic superstate and the 4</a:t>
            </a:r>
            <a:r>
              <a:rPr lang="en-US" sz="1400" baseline="30000" dirty="0">
                <a:solidFill>
                  <a:schemeClr val="bg1"/>
                </a:solidFill>
                <a:latin typeface="Arial" panose="020B0604020202020204" pitchFamily="34" charset="0"/>
                <a:cs typeface="Arial" panose="020B0604020202020204" pitchFamily="34" charset="0"/>
              </a:rPr>
              <a:t>th</a:t>
            </a:r>
            <a:r>
              <a:rPr lang="en-US" sz="1400" dirty="0">
                <a:solidFill>
                  <a:schemeClr val="bg1"/>
                </a:solidFill>
                <a:latin typeface="Arial" panose="020B0604020202020204" pitchFamily="34" charset="0"/>
                <a:cs typeface="Arial" panose="020B0604020202020204" pitchFamily="34" charset="0"/>
              </a:rPr>
              <a:t> largest economy among U.S. states</a:t>
            </a:r>
          </a:p>
          <a:p>
            <a:pPr marL="742950" lvl="1" indent="-285750">
              <a:buFontTx/>
              <a:buChar char="-"/>
            </a:pPr>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p:txBody>
      </p:sp>
      <p:sp>
        <p:nvSpPr>
          <p:cNvPr id="3" name="Triangle 2">
            <a:extLst>
              <a:ext uri="{FF2B5EF4-FFF2-40B4-BE49-F238E27FC236}">
                <a16:creationId xmlns:a16="http://schemas.microsoft.com/office/drawing/2014/main" id="{02DF60B7-FE56-8FCC-BCCD-D952763E6C81}"/>
              </a:ext>
            </a:extLst>
          </p:cNvPr>
          <p:cNvSpPr/>
          <p:nvPr/>
        </p:nvSpPr>
        <p:spPr>
          <a:xfrm>
            <a:off x="8748156" y="179572"/>
            <a:ext cx="3079531" cy="2130875"/>
          </a:xfrm>
          <a:prstGeom prst="triangle">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p Arrow 12">
            <a:extLst>
              <a:ext uri="{FF2B5EF4-FFF2-40B4-BE49-F238E27FC236}">
                <a16:creationId xmlns:a16="http://schemas.microsoft.com/office/drawing/2014/main" id="{1A61489C-2341-E46E-3423-6C94A5378C7A}"/>
              </a:ext>
            </a:extLst>
          </p:cNvPr>
          <p:cNvSpPr/>
          <p:nvPr/>
        </p:nvSpPr>
        <p:spPr>
          <a:xfrm rot="2063393">
            <a:off x="8754861" y="586802"/>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13">
            <a:extLst>
              <a:ext uri="{FF2B5EF4-FFF2-40B4-BE49-F238E27FC236}">
                <a16:creationId xmlns:a16="http://schemas.microsoft.com/office/drawing/2014/main" id="{B8826AB7-020D-56F4-59B7-AA950CAA1122}"/>
              </a:ext>
            </a:extLst>
          </p:cNvPr>
          <p:cNvSpPr/>
          <p:nvPr/>
        </p:nvSpPr>
        <p:spPr>
          <a:xfrm rot="8424084">
            <a:off x="11164339" y="542251"/>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Up Arrow 14">
            <a:extLst>
              <a:ext uri="{FF2B5EF4-FFF2-40B4-BE49-F238E27FC236}">
                <a16:creationId xmlns:a16="http://schemas.microsoft.com/office/drawing/2014/main" id="{0009A9B5-2B73-9175-937E-22F7891BFC5C}"/>
              </a:ext>
            </a:extLst>
          </p:cNvPr>
          <p:cNvSpPr/>
          <p:nvPr/>
        </p:nvSpPr>
        <p:spPr>
          <a:xfrm rot="16200000">
            <a:off x="9956844" y="2000340"/>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9E0A6FA-E220-0549-60EB-35872B8DC8B2}"/>
              </a:ext>
            </a:extLst>
          </p:cNvPr>
          <p:cNvSpPr txBox="1"/>
          <p:nvPr/>
        </p:nvSpPr>
        <p:spPr>
          <a:xfrm>
            <a:off x="9224523" y="1281045"/>
            <a:ext cx="2126795" cy="95410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HIGHER WAGE </a:t>
            </a:r>
          </a:p>
          <a:p>
            <a:pPr algn="ctr"/>
            <a:r>
              <a:rPr lang="en-US" sz="1400" b="1" dirty="0">
                <a:solidFill>
                  <a:schemeClr val="bg1"/>
                </a:solidFill>
                <a:latin typeface="Arial" panose="020B0604020202020204" pitchFamily="34" charset="0"/>
                <a:cs typeface="Arial" panose="020B0604020202020204" pitchFamily="34" charset="0"/>
              </a:rPr>
              <a:t>JOB GROWTH AND ECONOMIC RESILIENCY</a:t>
            </a:r>
          </a:p>
        </p:txBody>
      </p:sp>
      <p:sp>
        <p:nvSpPr>
          <p:cNvPr id="17" name="TextBox 16">
            <a:extLst>
              <a:ext uri="{FF2B5EF4-FFF2-40B4-BE49-F238E27FC236}">
                <a16:creationId xmlns:a16="http://schemas.microsoft.com/office/drawing/2014/main" id="{FF55CD57-1321-4C06-21C5-6BE1D730FF8C}"/>
              </a:ext>
            </a:extLst>
          </p:cNvPr>
          <p:cNvSpPr txBox="1"/>
          <p:nvPr/>
        </p:nvSpPr>
        <p:spPr>
          <a:xfrm rot="18254922">
            <a:off x="7955088" y="1001716"/>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GROW</a:t>
            </a:r>
          </a:p>
        </p:txBody>
      </p:sp>
      <p:sp>
        <p:nvSpPr>
          <p:cNvPr id="18" name="TextBox 17">
            <a:extLst>
              <a:ext uri="{FF2B5EF4-FFF2-40B4-BE49-F238E27FC236}">
                <a16:creationId xmlns:a16="http://schemas.microsoft.com/office/drawing/2014/main" id="{94B4DEC0-4777-04EA-DE59-E467C29034A5}"/>
              </a:ext>
            </a:extLst>
          </p:cNvPr>
          <p:cNvSpPr txBox="1"/>
          <p:nvPr/>
        </p:nvSpPr>
        <p:spPr>
          <a:xfrm rot="3027940">
            <a:off x="11014009" y="738113"/>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ATTRACT</a:t>
            </a:r>
          </a:p>
        </p:txBody>
      </p:sp>
      <p:sp>
        <p:nvSpPr>
          <p:cNvPr id="20" name="TextBox 19">
            <a:extLst>
              <a:ext uri="{FF2B5EF4-FFF2-40B4-BE49-F238E27FC236}">
                <a16:creationId xmlns:a16="http://schemas.microsoft.com/office/drawing/2014/main" id="{3F6F8AB8-8B1B-2ED2-FAE4-75875067B561}"/>
              </a:ext>
            </a:extLst>
          </p:cNvPr>
          <p:cNvSpPr txBox="1"/>
          <p:nvPr/>
        </p:nvSpPr>
        <p:spPr>
          <a:xfrm>
            <a:off x="9576940" y="2913354"/>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RETAIN</a:t>
            </a:r>
          </a:p>
        </p:txBody>
      </p:sp>
    </p:spTree>
    <p:extLst>
      <p:ext uri="{BB962C8B-B14F-4D97-AF65-F5344CB8AC3E}">
        <p14:creationId xmlns:p14="http://schemas.microsoft.com/office/powerpoint/2010/main" val="792829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40DFC-DEAE-136E-4271-68512C50C987}"/>
              </a:ext>
            </a:extLst>
          </p:cNvPr>
          <p:cNvSpPr/>
          <p:nvPr/>
        </p:nvSpPr>
        <p:spPr>
          <a:xfrm>
            <a:off x="6227545" y="0"/>
            <a:ext cx="5964455" cy="6035040"/>
          </a:xfrm>
          <a:prstGeom prst="rect">
            <a:avLst/>
          </a:prstGeom>
          <a:blipFill dpi="0" rotWithShape="1">
            <a:blip r:embed="rId3">
              <a:extLst>
                <a:ext uri="{28A0092B-C50C-407E-A947-70E740481C1C}">
                  <a14:useLocalDpi xmlns:a14="http://schemas.microsoft.com/office/drawing/2010/main" val="0"/>
                </a:ext>
              </a:extLst>
            </a:blip>
            <a:srcRect/>
            <a:tile tx="-1524000" ty="-1778000" sx="75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B64FA42-70E9-5F33-092C-10CEBC26266F}"/>
              </a:ext>
            </a:extLst>
          </p:cNvPr>
          <p:cNvSpPr/>
          <p:nvPr/>
        </p:nvSpPr>
        <p:spPr>
          <a:xfrm>
            <a:off x="7938763" y="4234378"/>
            <a:ext cx="789814" cy="789814"/>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2F3F8D0-3BBB-0778-3D27-7DC916638033}"/>
              </a:ext>
            </a:extLst>
          </p:cNvPr>
          <p:cNvSpPr/>
          <p:nvPr/>
        </p:nvSpPr>
        <p:spPr>
          <a:xfrm>
            <a:off x="733168" y="926123"/>
            <a:ext cx="7531601" cy="4747846"/>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8BFF997-1125-E753-25A8-12C500DE226D}"/>
              </a:ext>
            </a:extLst>
          </p:cNvPr>
          <p:cNvSpPr/>
          <p:nvPr/>
        </p:nvSpPr>
        <p:spPr>
          <a:xfrm>
            <a:off x="1151889" y="5148395"/>
            <a:ext cx="1051148" cy="1051148"/>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clipart, tableware, plate&#10;&#10;Description automatically generated">
            <a:extLst>
              <a:ext uri="{FF2B5EF4-FFF2-40B4-BE49-F238E27FC236}">
                <a16:creationId xmlns:a16="http://schemas.microsoft.com/office/drawing/2014/main" id="{DBC2B832-0832-7C7F-9DF2-4424B147DEBE}"/>
              </a:ext>
            </a:extLst>
          </p:cNvPr>
          <p:cNvPicPr>
            <a:picLocks noChangeAspect="1"/>
          </p:cNvPicPr>
          <p:nvPr/>
        </p:nvPicPr>
        <p:blipFill>
          <a:blip r:embed="rId4"/>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8ECEE5AD-3762-CEB5-7ED0-D44B38FBDD9A}"/>
              </a:ext>
            </a:extLst>
          </p:cNvPr>
          <p:cNvSpPr/>
          <p:nvPr/>
        </p:nvSpPr>
        <p:spPr>
          <a:xfrm>
            <a:off x="464160" y="887683"/>
            <a:ext cx="4801260" cy="6636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520B777-55AE-B8D3-C64C-22F6F7BAD236}"/>
              </a:ext>
            </a:extLst>
          </p:cNvPr>
          <p:cNvSpPr txBox="1"/>
          <p:nvPr/>
        </p:nvSpPr>
        <p:spPr>
          <a:xfrm>
            <a:off x="1131811" y="1245010"/>
            <a:ext cx="653869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Nearshoring</a:t>
            </a:r>
          </a:p>
        </p:txBody>
      </p:sp>
      <p:sp>
        <p:nvSpPr>
          <p:cNvPr id="11" name="TextBox 10">
            <a:extLst>
              <a:ext uri="{FF2B5EF4-FFF2-40B4-BE49-F238E27FC236}">
                <a16:creationId xmlns:a16="http://schemas.microsoft.com/office/drawing/2014/main" id="{A7A32D3E-DB30-0033-FC2D-6E8CDFA8E937}"/>
              </a:ext>
            </a:extLst>
          </p:cNvPr>
          <p:cNvSpPr txBox="1"/>
          <p:nvPr/>
        </p:nvSpPr>
        <p:spPr>
          <a:xfrm>
            <a:off x="1131811" y="1796012"/>
            <a:ext cx="6005656" cy="2246769"/>
          </a:xfrm>
          <a:prstGeom prst="rect">
            <a:avLst/>
          </a:prstGeom>
          <a:noFill/>
        </p:spPr>
        <p:txBody>
          <a:bodyPr wrap="square" rtlCol="0">
            <a:spAutoFit/>
          </a:bodyPr>
          <a:lstStyle/>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Scrutinizing the Americas for the best prospects for nearshoring—considering manufacturing, services, and distance to the continental United States and based on capabilities and performance to date—five countries dominate: </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Mexico, Colombia, Costa Rica, the Dominican Republic, and Panama</a:t>
            </a:r>
          </a:p>
          <a:p>
            <a:pPr marL="1657350" lvl="3" indent="-285750">
              <a:buFontTx/>
              <a:buChar char="-"/>
            </a:pPr>
            <a:r>
              <a:rPr lang="en-US" sz="1400" dirty="0">
                <a:solidFill>
                  <a:schemeClr val="bg1"/>
                </a:solidFill>
                <a:latin typeface="Arial" panose="020B0604020202020204" pitchFamily="34" charset="0"/>
                <a:cs typeface="Arial" panose="020B0604020202020204" pitchFamily="34" charset="0"/>
              </a:rPr>
              <a:t>Geography and time zones similar to those of the United States and Canada permit quick and agile collaboration compared with other parts of the world</a:t>
            </a:r>
          </a:p>
          <a:p>
            <a:pPr lvl="1"/>
            <a:r>
              <a:rPr lang="en-US" sz="1400" dirty="0">
                <a:solidFill>
                  <a:schemeClr val="bg1"/>
                </a:solidFill>
                <a:latin typeface="Arial" panose="020B0604020202020204" pitchFamily="34" charset="0"/>
                <a:cs typeface="Arial" panose="020B0604020202020204" pitchFamily="34" charset="0"/>
              </a:rPr>
              <a:t> </a:t>
            </a:r>
          </a:p>
        </p:txBody>
      </p:sp>
      <p:sp>
        <p:nvSpPr>
          <p:cNvPr id="3" name="Triangle 2">
            <a:extLst>
              <a:ext uri="{FF2B5EF4-FFF2-40B4-BE49-F238E27FC236}">
                <a16:creationId xmlns:a16="http://schemas.microsoft.com/office/drawing/2014/main" id="{02DF60B7-FE56-8FCC-BCCD-D952763E6C81}"/>
              </a:ext>
            </a:extLst>
          </p:cNvPr>
          <p:cNvSpPr/>
          <p:nvPr/>
        </p:nvSpPr>
        <p:spPr>
          <a:xfrm>
            <a:off x="8748156" y="179572"/>
            <a:ext cx="3079531" cy="2130875"/>
          </a:xfrm>
          <a:prstGeom prst="triangle">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p Arrow 12">
            <a:extLst>
              <a:ext uri="{FF2B5EF4-FFF2-40B4-BE49-F238E27FC236}">
                <a16:creationId xmlns:a16="http://schemas.microsoft.com/office/drawing/2014/main" id="{1A61489C-2341-E46E-3423-6C94A5378C7A}"/>
              </a:ext>
            </a:extLst>
          </p:cNvPr>
          <p:cNvSpPr/>
          <p:nvPr/>
        </p:nvSpPr>
        <p:spPr>
          <a:xfrm rot="2063393">
            <a:off x="8754861" y="586802"/>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13">
            <a:extLst>
              <a:ext uri="{FF2B5EF4-FFF2-40B4-BE49-F238E27FC236}">
                <a16:creationId xmlns:a16="http://schemas.microsoft.com/office/drawing/2014/main" id="{B8826AB7-020D-56F4-59B7-AA950CAA1122}"/>
              </a:ext>
            </a:extLst>
          </p:cNvPr>
          <p:cNvSpPr/>
          <p:nvPr/>
        </p:nvSpPr>
        <p:spPr>
          <a:xfrm rot="8424084">
            <a:off x="11164339" y="542251"/>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Up Arrow 14">
            <a:extLst>
              <a:ext uri="{FF2B5EF4-FFF2-40B4-BE49-F238E27FC236}">
                <a16:creationId xmlns:a16="http://schemas.microsoft.com/office/drawing/2014/main" id="{0009A9B5-2B73-9175-937E-22F7891BFC5C}"/>
              </a:ext>
            </a:extLst>
          </p:cNvPr>
          <p:cNvSpPr/>
          <p:nvPr/>
        </p:nvSpPr>
        <p:spPr>
          <a:xfrm rot="16200000">
            <a:off x="9956844" y="2000340"/>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9E0A6FA-E220-0549-60EB-35872B8DC8B2}"/>
              </a:ext>
            </a:extLst>
          </p:cNvPr>
          <p:cNvSpPr txBox="1"/>
          <p:nvPr/>
        </p:nvSpPr>
        <p:spPr>
          <a:xfrm>
            <a:off x="9224523" y="1281045"/>
            <a:ext cx="2126795" cy="95410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HIGHER WAGE </a:t>
            </a:r>
          </a:p>
          <a:p>
            <a:pPr algn="ctr"/>
            <a:r>
              <a:rPr lang="en-US" sz="1400" b="1" dirty="0">
                <a:solidFill>
                  <a:schemeClr val="bg1"/>
                </a:solidFill>
                <a:latin typeface="Arial" panose="020B0604020202020204" pitchFamily="34" charset="0"/>
                <a:cs typeface="Arial" panose="020B0604020202020204" pitchFamily="34" charset="0"/>
              </a:rPr>
              <a:t>JOB GROWTH AND ECONOMIC RESILIENCY</a:t>
            </a:r>
          </a:p>
        </p:txBody>
      </p:sp>
      <p:sp>
        <p:nvSpPr>
          <p:cNvPr id="17" name="TextBox 16">
            <a:extLst>
              <a:ext uri="{FF2B5EF4-FFF2-40B4-BE49-F238E27FC236}">
                <a16:creationId xmlns:a16="http://schemas.microsoft.com/office/drawing/2014/main" id="{FF55CD57-1321-4C06-21C5-6BE1D730FF8C}"/>
              </a:ext>
            </a:extLst>
          </p:cNvPr>
          <p:cNvSpPr txBox="1"/>
          <p:nvPr/>
        </p:nvSpPr>
        <p:spPr>
          <a:xfrm rot="18254922">
            <a:off x="7955088" y="1001716"/>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GROW</a:t>
            </a:r>
          </a:p>
        </p:txBody>
      </p:sp>
      <p:sp>
        <p:nvSpPr>
          <p:cNvPr id="18" name="TextBox 17">
            <a:extLst>
              <a:ext uri="{FF2B5EF4-FFF2-40B4-BE49-F238E27FC236}">
                <a16:creationId xmlns:a16="http://schemas.microsoft.com/office/drawing/2014/main" id="{94B4DEC0-4777-04EA-DE59-E467C29034A5}"/>
              </a:ext>
            </a:extLst>
          </p:cNvPr>
          <p:cNvSpPr txBox="1"/>
          <p:nvPr/>
        </p:nvSpPr>
        <p:spPr>
          <a:xfrm rot="3027940">
            <a:off x="11014009" y="738113"/>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ATTRACT</a:t>
            </a:r>
          </a:p>
        </p:txBody>
      </p:sp>
      <p:sp>
        <p:nvSpPr>
          <p:cNvPr id="20" name="TextBox 19">
            <a:extLst>
              <a:ext uri="{FF2B5EF4-FFF2-40B4-BE49-F238E27FC236}">
                <a16:creationId xmlns:a16="http://schemas.microsoft.com/office/drawing/2014/main" id="{3F6F8AB8-8B1B-2ED2-FAE4-75875067B561}"/>
              </a:ext>
            </a:extLst>
          </p:cNvPr>
          <p:cNvSpPr txBox="1"/>
          <p:nvPr/>
        </p:nvSpPr>
        <p:spPr>
          <a:xfrm>
            <a:off x="9576940" y="2913354"/>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RETAIN</a:t>
            </a:r>
          </a:p>
        </p:txBody>
      </p:sp>
    </p:spTree>
    <p:extLst>
      <p:ext uri="{BB962C8B-B14F-4D97-AF65-F5344CB8AC3E}">
        <p14:creationId xmlns:p14="http://schemas.microsoft.com/office/powerpoint/2010/main" val="3882698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40DFC-DEAE-136E-4271-68512C50C987}"/>
              </a:ext>
            </a:extLst>
          </p:cNvPr>
          <p:cNvSpPr/>
          <p:nvPr/>
        </p:nvSpPr>
        <p:spPr>
          <a:xfrm>
            <a:off x="6227545" y="0"/>
            <a:ext cx="5964455" cy="6035040"/>
          </a:xfrm>
          <a:prstGeom prst="rect">
            <a:avLst/>
          </a:prstGeom>
          <a:blipFill dpi="0" rotWithShape="1">
            <a:blip r:embed="rId3">
              <a:extLst>
                <a:ext uri="{28A0092B-C50C-407E-A947-70E740481C1C}">
                  <a14:useLocalDpi xmlns:a14="http://schemas.microsoft.com/office/drawing/2010/main" val="0"/>
                </a:ext>
              </a:extLst>
            </a:blip>
            <a:srcRect/>
            <a:tile tx="-1524000" ty="-1778000" sx="75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B64FA42-70E9-5F33-092C-10CEBC26266F}"/>
              </a:ext>
            </a:extLst>
          </p:cNvPr>
          <p:cNvSpPr/>
          <p:nvPr/>
        </p:nvSpPr>
        <p:spPr>
          <a:xfrm>
            <a:off x="7938763" y="4234378"/>
            <a:ext cx="789814" cy="789814"/>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2F3F8D0-3BBB-0778-3D27-7DC916638033}"/>
              </a:ext>
            </a:extLst>
          </p:cNvPr>
          <p:cNvSpPr/>
          <p:nvPr/>
        </p:nvSpPr>
        <p:spPr>
          <a:xfrm>
            <a:off x="733168" y="926123"/>
            <a:ext cx="7531601" cy="4747846"/>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8BFF997-1125-E753-25A8-12C500DE226D}"/>
              </a:ext>
            </a:extLst>
          </p:cNvPr>
          <p:cNvSpPr/>
          <p:nvPr/>
        </p:nvSpPr>
        <p:spPr>
          <a:xfrm>
            <a:off x="1151889" y="5148395"/>
            <a:ext cx="1051148" cy="1051148"/>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clipart, tableware, plate&#10;&#10;Description automatically generated">
            <a:extLst>
              <a:ext uri="{FF2B5EF4-FFF2-40B4-BE49-F238E27FC236}">
                <a16:creationId xmlns:a16="http://schemas.microsoft.com/office/drawing/2014/main" id="{DBC2B832-0832-7C7F-9DF2-4424B147DEBE}"/>
              </a:ext>
            </a:extLst>
          </p:cNvPr>
          <p:cNvPicPr>
            <a:picLocks noChangeAspect="1"/>
          </p:cNvPicPr>
          <p:nvPr/>
        </p:nvPicPr>
        <p:blipFill>
          <a:blip r:embed="rId4"/>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8ECEE5AD-3762-CEB5-7ED0-D44B38FBDD9A}"/>
              </a:ext>
            </a:extLst>
          </p:cNvPr>
          <p:cNvSpPr/>
          <p:nvPr/>
        </p:nvSpPr>
        <p:spPr>
          <a:xfrm>
            <a:off x="464160" y="887683"/>
            <a:ext cx="4801260" cy="6636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520B777-55AE-B8D3-C64C-22F6F7BAD236}"/>
              </a:ext>
            </a:extLst>
          </p:cNvPr>
          <p:cNvSpPr txBox="1"/>
          <p:nvPr/>
        </p:nvSpPr>
        <p:spPr>
          <a:xfrm>
            <a:off x="1131811" y="1245010"/>
            <a:ext cx="653869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Nearshoring</a:t>
            </a:r>
          </a:p>
        </p:txBody>
      </p:sp>
      <p:sp>
        <p:nvSpPr>
          <p:cNvPr id="11" name="TextBox 10">
            <a:extLst>
              <a:ext uri="{FF2B5EF4-FFF2-40B4-BE49-F238E27FC236}">
                <a16:creationId xmlns:a16="http://schemas.microsoft.com/office/drawing/2014/main" id="{A7A32D3E-DB30-0033-FC2D-6E8CDFA8E937}"/>
              </a:ext>
            </a:extLst>
          </p:cNvPr>
          <p:cNvSpPr txBox="1"/>
          <p:nvPr/>
        </p:nvSpPr>
        <p:spPr>
          <a:xfrm>
            <a:off x="1131811" y="1796012"/>
            <a:ext cx="6005656" cy="2462213"/>
          </a:xfrm>
          <a:prstGeom prst="rect">
            <a:avLst/>
          </a:prstGeom>
          <a:noFill/>
        </p:spPr>
        <p:txBody>
          <a:bodyPr wrap="square" rtlCol="0">
            <a:spAutoFit/>
          </a:bodyPr>
          <a:lstStyle/>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Another advantage for the Latin American and Caribbean region is the huge and ever-growing talent pool of software product development, systems engineers, and digital technology specialists—all at labor costs far less than in the US and Canada </a:t>
            </a:r>
          </a:p>
          <a:p>
            <a:pPr marL="742950" lvl="1" indent="-285750">
              <a:buFontTx/>
              <a:buChar char="-"/>
            </a:pPr>
            <a:endParaRPr lang="en-US" sz="1400" dirty="0">
              <a:solidFill>
                <a:schemeClr val="bg1"/>
              </a:solidFill>
              <a:latin typeface="Arial" panose="020B0604020202020204" pitchFamily="34" charset="0"/>
              <a:cs typeface="Arial" panose="020B0604020202020204" pitchFamily="34" charset="0"/>
            </a:endParaRPr>
          </a:p>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Besides the ease of travel due to many airlines having United States hubs serving the region, there is also cultural affinity, made stronger with so many Spanish-speaking US citizens, both Hispanic and non-Hispanic</a:t>
            </a:r>
          </a:p>
          <a:p>
            <a:pPr lvl="1"/>
            <a:endParaRPr lang="en-US" sz="1400" dirty="0">
              <a:solidFill>
                <a:schemeClr val="bg1"/>
              </a:solidFill>
              <a:latin typeface="Arial" panose="020B0604020202020204" pitchFamily="34" charset="0"/>
              <a:cs typeface="Arial" panose="020B0604020202020204" pitchFamily="34" charset="0"/>
            </a:endParaRPr>
          </a:p>
        </p:txBody>
      </p:sp>
      <p:sp>
        <p:nvSpPr>
          <p:cNvPr id="3" name="Triangle 2">
            <a:extLst>
              <a:ext uri="{FF2B5EF4-FFF2-40B4-BE49-F238E27FC236}">
                <a16:creationId xmlns:a16="http://schemas.microsoft.com/office/drawing/2014/main" id="{02DF60B7-FE56-8FCC-BCCD-D952763E6C81}"/>
              </a:ext>
            </a:extLst>
          </p:cNvPr>
          <p:cNvSpPr/>
          <p:nvPr/>
        </p:nvSpPr>
        <p:spPr>
          <a:xfrm>
            <a:off x="8748156" y="179572"/>
            <a:ext cx="3079531" cy="2130875"/>
          </a:xfrm>
          <a:prstGeom prst="triangle">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p Arrow 12">
            <a:extLst>
              <a:ext uri="{FF2B5EF4-FFF2-40B4-BE49-F238E27FC236}">
                <a16:creationId xmlns:a16="http://schemas.microsoft.com/office/drawing/2014/main" id="{1A61489C-2341-E46E-3423-6C94A5378C7A}"/>
              </a:ext>
            </a:extLst>
          </p:cNvPr>
          <p:cNvSpPr/>
          <p:nvPr/>
        </p:nvSpPr>
        <p:spPr>
          <a:xfrm rot="2063393">
            <a:off x="8754861" y="586802"/>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13">
            <a:extLst>
              <a:ext uri="{FF2B5EF4-FFF2-40B4-BE49-F238E27FC236}">
                <a16:creationId xmlns:a16="http://schemas.microsoft.com/office/drawing/2014/main" id="{B8826AB7-020D-56F4-59B7-AA950CAA1122}"/>
              </a:ext>
            </a:extLst>
          </p:cNvPr>
          <p:cNvSpPr/>
          <p:nvPr/>
        </p:nvSpPr>
        <p:spPr>
          <a:xfrm rot="8424084">
            <a:off x="11164339" y="542251"/>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Up Arrow 14">
            <a:extLst>
              <a:ext uri="{FF2B5EF4-FFF2-40B4-BE49-F238E27FC236}">
                <a16:creationId xmlns:a16="http://schemas.microsoft.com/office/drawing/2014/main" id="{0009A9B5-2B73-9175-937E-22F7891BFC5C}"/>
              </a:ext>
            </a:extLst>
          </p:cNvPr>
          <p:cNvSpPr/>
          <p:nvPr/>
        </p:nvSpPr>
        <p:spPr>
          <a:xfrm rot="16200000">
            <a:off x="9956844" y="2000340"/>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9E0A6FA-E220-0549-60EB-35872B8DC8B2}"/>
              </a:ext>
            </a:extLst>
          </p:cNvPr>
          <p:cNvSpPr txBox="1"/>
          <p:nvPr/>
        </p:nvSpPr>
        <p:spPr>
          <a:xfrm>
            <a:off x="9224523" y="1281045"/>
            <a:ext cx="2126795" cy="95410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HIGHER WAGE </a:t>
            </a:r>
          </a:p>
          <a:p>
            <a:pPr algn="ctr"/>
            <a:r>
              <a:rPr lang="en-US" sz="1400" b="1" dirty="0">
                <a:solidFill>
                  <a:schemeClr val="bg1"/>
                </a:solidFill>
                <a:latin typeface="Arial" panose="020B0604020202020204" pitchFamily="34" charset="0"/>
                <a:cs typeface="Arial" panose="020B0604020202020204" pitchFamily="34" charset="0"/>
              </a:rPr>
              <a:t>JOB GROWTH AND ECONOMIC RESILIENCY</a:t>
            </a:r>
          </a:p>
        </p:txBody>
      </p:sp>
      <p:sp>
        <p:nvSpPr>
          <p:cNvPr id="17" name="TextBox 16">
            <a:extLst>
              <a:ext uri="{FF2B5EF4-FFF2-40B4-BE49-F238E27FC236}">
                <a16:creationId xmlns:a16="http://schemas.microsoft.com/office/drawing/2014/main" id="{FF55CD57-1321-4C06-21C5-6BE1D730FF8C}"/>
              </a:ext>
            </a:extLst>
          </p:cNvPr>
          <p:cNvSpPr txBox="1"/>
          <p:nvPr/>
        </p:nvSpPr>
        <p:spPr>
          <a:xfrm rot="18254922">
            <a:off x="7955088" y="1001716"/>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GROW</a:t>
            </a:r>
          </a:p>
        </p:txBody>
      </p:sp>
      <p:sp>
        <p:nvSpPr>
          <p:cNvPr id="18" name="TextBox 17">
            <a:extLst>
              <a:ext uri="{FF2B5EF4-FFF2-40B4-BE49-F238E27FC236}">
                <a16:creationId xmlns:a16="http://schemas.microsoft.com/office/drawing/2014/main" id="{94B4DEC0-4777-04EA-DE59-E467C29034A5}"/>
              </a:ext>
            </a:extLst>
          </p:cNvPr>
          <p:cNvSpPr txBox="1"/>
          <p:nvPr/>
        </p:nvSpPr>
        <p:spPr>
          <a:xfrm rot="3027940">
            <a:off x="11014009" y="738113"/>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ATTRACT</a:t>
            </a:r>
          </a:p>
        </p:txBody>
      </p:sp>
      <p:sp>
        <p:nvSpPr>
          <p:cNvPr id="20" name="TextBox 19">
            <a:extLst>
              <a:ext uri="{FF2B5EF4-FFF2-40B4-BE49-F238E27FC236}">
                <a16:creationId xmlns:a16="http://schemas.microsoft.com/office/drawing/2014/main" id="{3F6F8AB8-8B1B-2ED2-FAE4-75875067B561}"/>
              </a:ext>
            </a:extLst>
          </p:cNvPr>
          <p:cNvSpPr txBox="1"/>
          <p:nvPr/>
        </p:nvSpPr>
        <p:spPr>
          <a:xfrm>
            <a:off x="9576940" y="2913354"/>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RETAIN</a:t>
            </a:r>
          </a:p>
        </p:txBody>
      </p:sp>
    </p:spTree>
    <p:extLst>
      <p:ext uri="{BB962C8B-B14F-4D97-AF65-F5344CB8AC3E}">
        <p14:creationId xmlns:p14="http://schemas.microsoft.com/office/powerpoint/2010/main" val="1556094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40DFC-DEAE-136E-4271-68512C50C987}"/>
              </a:ext>
            </a:extLst>
          </p:cNvPr>
          <p:cNvSpPr/>
          <p:nvPr/>
        </p:nvSpPr>
        <p:spPr>
          <a:xfrm>
            <a:off x="6227545" y="0"/>
            <a:ext cx="5964455" cy="6035040"/>
          </a:xfrm>
          <a:prstGeom prst="rect">
            <a:avLst/>
          </a:prstGeom>
          <a:blipFill dpi="0" rotWithShape="1">
            <a:blip r:embed="rId3">
              <a:extLst>
                <a:ext uri="{28A0092B-C50C-407E-A947-70E740481C1C}">
                  <a14:useLocalDpi xmlns:a14="http://schemas.microsoft.com/office/drawing/2010/main" val="0"/>
                </a:ext>
              </a:extLst>
            </a:blip>
            <a:srcRect/>
            <a:tile tx="-1524000" ty="-1778000" sx="75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B64FA42-70E9-5F33-092C-10CEBC26266F}"/>
              </a:ext>
            </a:extLst>
          </p:cNvPr>
          <p:cNvSpPr/>
          <p:nvPr/>
        </p:nvSpPr>
        <p:spPr>
          <a:xfrm>
            <a:off x="7938763" y="4234378"/>
            <a:ext cx="789814" cy="789814"/>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2F3F8D0-3BBB-0778-3D27-7DC916638033}"/>
              </a:ext>
            </a:extLst>
          </p:cNvPr>
          <p:cNvSpPr/>
          <p:nvPr/>
        </p:nvSpPr>
        <p:spPr>
          <a:xfrm>
            <a:off x="733168" y="926123"/>
            <a:ext cx="7531601" cy="4747846"/>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8BFF997-1125-E753-25A8-12C500DE226D}"/>
              </a:ext>
            </a:extLst>
          </p:cNvPr>
          <p:cNvSpPr/>
          <p:nvPr/>
        </p:nvSpPr>
        <p:spPr>
          <a:xfrm>
            <a:off x="1151889" y="5148395"/>
            <a:ext cx="1051148" cy="1051148"/>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clipart, tableware, plate&#10;&#10;Description automatically generated">
            <a:extLst>
              <a:ext uri="{FF2B5EF4-FFF2-40B4-BE49-F238E27FC236}">
                <a16:creationId xmlns:a16="http://schemas.microsoft.com/office/drawing/2014/main" id="{DBC2B832-0832-7C7F-9DF2-4424B147DEBE}"/>
              </a:ext>
            </a:extLst>
          </p:cNvPr>
          <p:cNvPicPr>
            <a:picLocks noChangeAspect="1"/>
          </p:cNvPicPr>
          <p:nvPr/>
        </p:nvPicPr>
        <p:blipFill>
          <a:blip r:embed="rId4"/>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8ECEE5AD-3762-CEB5-7ED0-D44B38FBDD9A}"/>
              </a:ext>
            </a:extLst>
          </p:cNvPr>
          <p:cNvSpPr/>
          <p:nvPr/>
        </p:nvSpPr>
        <p:spPr>
          <a:xfrm>
            <a:off x="464160" y="887683"/>
            <a:ext cx="4801260" cy="6636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520B777-55AE-B8D3-C64C-22F6F7BAD236}"/>
              </a:ext>
            </a:extLst>
          </p:cNvPr>
          <p:cNvSpPr txBox="1"/>
          <p:nvPr/>
        </p:nvSpPr>
        <p:spPr>
          <a:xfrm>
            <a:off x="1131811" y="1245010"/>
            <a:ext cx="653869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Nearshoring Correlation</a:t>
            </a:r>
          </a:p>
        </p:txBody>
      </p:sp>
      <p:sp>
        <p:nvSpPr>
          <p:cNvPr id="11" name="TextBox 10">
            <a:extLst>
              <a:ext uri="{FF2B5EF4-FFF2-40B4-BE49-F238E27FC236}">
                <a16:creationId xmlns:a16="http://schemas.microsoft.com/office/drawing/2014/main" id="{A7A32D3E-DB30-0033-FC2D-6E8CDFA8E937}"/>
              </a:ext>
            </a:extLst>
          </p:cNvPr>
          <p:cNvSpPr txBox="1"/>
          <p:nvPr/>
        </p:nvSpPr>
        <p:spPr>
          <a:xfrm>
            <a:off x="1131811" y="1796012"/>
            <a:ext cx="6005656" cy="1815882"/>
          </a:xfrm>
          <a:prstGeom prst="rect">
            <a:avLst/>
          </a:prstGeom>
          <a:noFill/>
        </p:spPr>
        <p:txBody>
          <a:bodyPr wrap="square" rtlCol="0">
            <a:spAutoFit/>
          </a:bodyPr>
          <a:lstStyle/>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Florida’s largest export markets are Colombia, Panama, Brazil, the Dominican Republic, and Mexico.  </a:t>
            </a:r>
          </a:p>
          <a:p>
            <a:pPr marL="742950" lvl="1" indent="-285750">
              <a:buFontTx/>
              <a:buChar char="-"/>
            </a:pPr>
            <a:endParaRPr lang="en-US" sz="1400" dirty="0">
              <a:solidFill>
                <a:schemeClr val="bg1"/>
              </a:solidFill>
              <a:latin typeface="Arial" panose="020B0604020202020204" pitchFamily="34" charset="0"/>
              <a:cs typeface="Arial" panose="020B0604020202020204" pitchFamily="34" charset="0"/>
            </a:endParaRPr>
          </a:p>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Today’s best prospects for nearshoring are Mexico, Colombia, Costa Rica, the Dominican Republic, and Panama</a:t>
            </a:r>
          </a:p>
          <a:p>
            <a:pPr marL="742950" lvl="1" indent="-285750">
              <a:buFontTx/>
              <a:buChar char="-"/>
            </a:pPr>
            <a:endParaRPr lang="en-US" sz="1400" dirty="0">
              <a:solidFill>
                <a:schemeClr val="bg1"/>
              </a:solidFill>
              <a:latin typeface="Arial" panose="020B0604020202020204" pitchFamily="34" charset="0"/>
              <a:cs typeface="Arial" panose="020B0604020202020204" pitchFamily="34" charset="0"/>
            </a:endParaRPr>
          </a:p>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In this ever-changing environment we could not be positioned better and stand ready to serve you</a:t>
            </a:r>
          </a:p>
        </p:txBody>
      </p:sp>
      <p:sp>
        <p:nvSpPr>
          <p:cNvPr id="3" name="Triangle 2">
            <a:extLst>
              <a:ext uri="{FF2B5EF4-FFF2-40B4-BE49-F238E27FC236}">
                <a16:creationId xmlns:a16="http://schemas.microsoft.com/office/drawing/2014/main" id="{02DF60B7-FE56-8FCC-BCCD-D952763E6C81}"/>
              </a:ext>
            </a:extLst>
          </p:cNvPr>
          <p:cNvSpPr/>
          <p:nvPr/>
        </p:nvSpPr>
        <p:spPr>
          <a:xfrm>
            <a:off x="8748156" y="179572"/>
            <a:ext cx="3079531" cy="2130875"/>
          </a:xfrm>
          <a:prstGeom prst="triangle">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p Arrow 12">
            <a:extLst>
              <a:ext uri="{FF2B5EF4-FFF2-40B4-BE49-F238E27FC236}">
                <a16:creationId xmlns:a16="http://schemas.microsoft.com/office/drawing/2014/main" id="{1A61489C-2341-E46E-3423-6C94A5378C7A}"/>
              </a:ext>
            </a:extLst>
          </p:cNvPr>
          <p:cNvSpPr/>
          <p:nvPr/>
        </p:nvSpPr>
        <p:spPr>
          <a:xfrm rot="2063393">
            <a:off x="8754861" y="586802"/>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13">
            <a:extLst>
              <a:ext uri="{FF2B5EF4-FFF2-40B4-BE49-F238E27FC236}">
                <a16:creationId xmlns:a16="http://schemas.microsoft.com/office/drawing/2014/main" id="{B8826AB7-020D-56F4-59B7-AA950CAA1122}"/>
              </a:ext>
            </a:extLst>
          </p:cNvPr>
          <p:cNvSpPr/>
          <p:nvPr/>
        </p:nvSpPr>
        <p:spPr>
          <a:xfrm rot="8424084">
            <a:off x="11164339" y="542251"/>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Up Arrow 14">
            <a:extLst>
              <a:ext uri="{FF2B5EF4-FFF2-40B4-BE49-F238E27FC236}">
                <a16:creationId xmlns:a16="http://schemas.microsoft.com/office/drawing/2014/main" id="{0009A9B5-2B73-9175-937E-22F7891BFC5C}"/>
              </a:ext>
            </a:extLst>
          </p:cNvPr>
          <p:cNvSpPr/>
          <p:nvPr/>
        </p:nvSpPr>
        <p:spPr>
          <a:xfrm rot="16200000">
            <a:off x="9956844" y="2000340"/>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9E0A6FA-E220-0549-60EB-35872B8DC8B2}"/>
              </a:ext>
            </a:extLst>
          </p:cNvPr>
          <p:cNvSpPr txBox="1"/>
          <p:nvPr/>
        </p:nvSpPr>
        <p:spPr>
          <a:xfrm>
            <a:off x="9224523" y="1281045"/>
            <a:ext cx="2126795" cy="95410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HIGHER WAGE </a:t>
            </a:r>
          </a:p>
          <a:p>
            <a:pPr algn="ctr"/>
            <a:r>
              <a:rPr lang="en-US" sz="1400" b="1" dirty="0">
                <a:solidFill>
                  <a:schemeClr val="bg1"/>
                </a:solidFill>
                <a:latin typeface="Arial" panose="020B0604020202020204" pitchFamily="34" charset="0"/>
                <a:cs typeface="Arial" panose="020B0604020202020204" pitchFamily="34" charset="0"/>
              </a:rPr>
              <a:t>JOB GROWTH AND ECONOMIC RESILIENCY</a:t>
            </a:r>
          </a:p>
        </p:txBody>
      </p:sp>
      <p:sp>
        <p:nvSpPr>
          <p:cNvPr id="17" name="TextBox 16">
            <a:extLst>
              <a:ext uri="{FF2B5EF4-FFF2-40B4-BE49-F238E27FC236}">
                <a16:creationId xmlns:a16="http://schemas.microsoft.com/office/drawing/2014/main" id="{FF55CD57-1321-4C06-21C5-6BE1D730FF8C}"/>
              </a:ext>
            </a:extLst>
          </p:cNvPr>
          <p:cNvSpPr txBox="1"/>
          <p:nvPr/>
        </p:nvSpPr>
        <p:spPr>
          <a:xfrm rot="18254922">
            <a:off x="7955088" y="1001716"/>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GROW</a:t>
            </a:r>
          </a:p>
        </p:txBody>
      </p:sp>
      <p:sp>
        <p:nvSpPr>
          <p:cNvPr id="18" name="TextBox 17">
            <a:extLst>
              <a:ext uri="{FF2B5EF4-FFF2-40B4-BE49-F238E27FC236}">
                <a16:creationId xmlns:a16="http://schemas.microsoft.com/office/drawing/2014/main" id="{94B4DEC0-4777-04EA-DE59-E467C29034A5}"/>
              </a:ext>
            </a:extLst>
          </p:cNvPr>
          <p:cNvSpPr txBox="1"/>
          <p:nvPr/>
        </p:nvSpPr>
        <p:spPr>
          <a:xfrm rot="3027940">
            <a:off x="11014009" y="738113"/>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ATTRACT</a:t>
            </a:r>
          </a:p>
        </p:txBody>
      </p:sp>
      <p:sp>
        <p:nvSpPr>
          <p:cNvPr id="20" name="TextBox 19">
            <a:extLst>
              <a:ext uri="{FF2B5EF4-FFF2-40B4-BE49-F238E27FC236}">
                <a16:creationId xmlns:a16="http://schemas.microsoft.com/office/drawing/2014/main" id="{3F6F8AB8-8B1B-2ED2-FAE4-75875067B561}"/>
              </a:ext>
            </a:extLst>
          </p:cNvPr>
          <p:cNvSpPr txBox="1"/>
          <p:nvPr/>
        </p:nvSpPr>
        <p:spPr>
          <a:xfrm>
            <a:off x="9576940" y="2913354"/>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RETAIN</a:t>
            </a:r>
          </a:p>
        </p:txBody>
      </p:sp>
    </p:spTree>
    <p:extLst>
      <p:ext uri="{BB962C8B-B14F-4D97-AF65-F5344CB8AC3E}">
        <p14:creationId xmlns:p14="http://schemas.microsoft.com/office/powerpoint/2010/main" val="1751424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Florida: Gateway to SPACE!</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E3A373D-8562-ACB0-0C65-2E9C105043E0}"/>
              </a:ext>
            </a:extLst>
          </p:cNvPr>
          <p:cNvPicPr>
            <a:picLocks noChangeAspect="1"/>
          </p:cNvPicPr>
          <p:nvPr/>
        </p:nvPicPr>
        <p:blipFill>
          <a:blip r:embed="rId3"/>
          <a:stretch>
            <a:fillRect/>
          </a:stretch>
        </p:blipFill>
        <p:spPr>
          <a:xfrm>
            <a:off x="1182541" y="1345713"/>
            <a:ext cx="9826919" cy="5512287"/>
          </a:xfrm>
          <a:prstGeom prst="rect">
            <a:avLst/>
          </a:prstGeom>
        </p:spPr>
      </p:pic>
      <p:pic>
        <p:nvPicPr>
          <p:cNvPr id="7" name="Picture 6">
            <a:extLst>
              <a:ext uri="{FF2B5EF4-FFF2-40B4-BE49-F238E27FC236}">
                <a16:creationId xmlns:a16="http://schemas.microsoft.com/office/drawing/2014/main" id="{5B4CAD83-275C-A1E5-37F5-0E7C1B5D122F}"/>
              </a:ext>
            </a:extLst>
          </p:cNvPr>
          <p:cNvPicPr>
            <a:picLocks noChangeAspect="1"/>
          </p:cNvPicPr>
          <p:nvPr/>
        </p:nvPicPr>
        <p:blipFill>
          <a:blip r:embed="rId4"/>
          <a:stretch>
            <a:fillRect/>
          </a:stretch>
        </p:blipFill>
        <p:spPr>
          <a:xfrm>
            <a:off x="10571309" y="6366439"/>
            <a:ext cx="1182727" cy="195089"/>
          </a:xfrm>
          <a:prstGeom prst="rect">
            <a:avLst/>
          </a:prstGeom>
        </p:spPr>
      </p:pic>
    </p:spTree>
    <p:extLst>
      <p:ext uri="{BB962C8B-B14F-4D97-AF65-F5344CB8AC3E}">
        <p14:creationId xmlns:p14="http://schemas.microsoft.com/office/powerpoint/2010/main" val="337862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F3CEA68-B3EE-525F-126A-217B961C20FA}"/>
              </a:ext>
            </a:extLst>
          </p:cNvPr>
          <p:cNvPicPr>
            <a:picLocks noChangeAspect="1"/>
          </p:cNvPicPr>
          <p:nvPr/>
        </p:nvPicPr>
        <p:blipFill rotWithShape="1">
          <a:blip r:embed="rId3"/>
          <a:srcRect l="51549"/>
          <a:stretch/>
        </p:blipFill>
        <p:spPr>
          <a:xfrm>
            <a:off x="7782533" y="-1"/>
            <a:ext cx="4396743" cy="6199543"/>
          </a:xfrm>
          <a:prstGeom prst="rect">
            <a:avLst/>
          </a:prstGeom>
        </p:spPr>
      </p:pic>
      <p:sp>
        <p:nvSpPr>
          <p:cNvPr id="8" name="Oval 7">
            <a:extLst>
              <a:ext uri="{FF2B5EF4-FFF2-40B4-BE49-F238E27FC236}">
                <a16:creationId xmlns:a16="http://schemas.microsoft.com/office/drawing/2014/main" id="{5B64FA42-70E9-5F33-092C-10CEBC26266F}"/>
              </a:ext>
            </a:extLst>
          </p:cNvPr>
          <p:cNvSpPr/>
          <p:nvPr/>
        </p:nvSpPr>
        <p:spPr>
          <a:xfrm>
            <a:off x="7938763" y="4234378"/>
            <a:ext cx="789814" cy="789814"/>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2F3F8D0-3BBB-0778-3D27-7DC916638033}"/>
              </a:ext>
            </a:extLst>
          </p:cNvPr>
          <p:cNvSpPr/>
          <p:nvPr/>
        </p:nvSpPr>
        <p:spPr>
          <a:xfrm>
            <a:off x="733168" y="926123"/>
            <a:ext cx="7531601" cy="4747846"/>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8BFF997-1125-E753-25A8-12C500DE226D}"/>
              </a:ext>
            </a:extLst>
          </p:cNvPr>
          <p:cNvSpPr/>
          <p:nvPr/>
        </p:nvSpPr>
        <p:spPr>
          <a:xfrm>
            <a:off x="1151889" y="5148395"/>
            <a:ext cx="1051148" cy="1051148"/>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clipart, tableware, plate&#10;&#10;Description automatically generated">
            <a:extLst>
              <a:ext uri="{FF2B5EF4-FFF2-40B4-BE49-F238E27FC236}">
                <a16:creationId xmlns:a16="http://schemas.microsoft.com/office/drawing/2014/main" id="{DBC2B832-0832-7C7F-9DF2-4424B147DEBE}"/>
              </a:ext>
            </a:extLst>
          </p:cNvPr>
          <p:cNvPicPr>
            <a:picLocks noChangeAspect="1"/>
          </p:cNvPicPr>
          <p:nvPr/>
        </p:nvPicPr>
        <p:blipFill>
          <a:blip r:embed="rId4"/>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8ECEE5AD-3762-CEB5-7ED0-D44B38FBDD9A}"/>
              </a:ext>
            </a:extLst>
          </p:cNvPr>
          <p:cNvSpPr/>
          <p:nvPr/>
        </p:nvSpPr>
        <p:spPr>
          <a:xfrm>
            <a:off x="464160" y="887683"/>
            <a:ext cx="4801260" cy="6636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520B777-55AE-B8D3-C64C-22F6F7BAD236}"/>
              </a:ext>
            </a:extLst>
          </p:cNvPr>
          <p:cNvSpPr txBox="1"/>
          <p:nvPr/>
        </p:nvSpPr>
        <p:spPr>
          <a:xfrm>
            <a:off x="1131811" y="1245010"/>
            <a:ext cx="653869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Space Economy</a:t>
            </a:r>
          </a:p>
        </p:txBody>
      </p:sp>
      <p:sp>
        <p:nvSpPr>
          <p:cNvPr id="11" name="TextBox 10">
            <a:extLst>
              <a:ext uri="{FF2B5EF4-FFF2-40B4-BE49-F238E27FC236}">
                <a16:creationId xmlns:a16="http://schemas.microsoft.com/office/drawing/2014/main" id="{A7A32D3E-DB30-0033-FC2D-6E8CDFA8E937}"/>
              </a:ext>
            </a:extLst>
          </p:cNvPr>
          <p:cNvSpPr txBox="1"/>
          <p:nvPr/>
        </p:nvSpPr>
        <p:spPr>
          <a:xfrm>
            <a:off x="1131811" y="1796012"/>
            <a:ext cx="6005656" cy="2677656"/>
          </a:xfrm>
          <a:prstGeom prst="rect">
            <a:avLst/>
          </a:prstGeom>
          <a:noFill/>
        </p:spPr>
        <p:txBody>
          <a:bodyPr wrap="square" rtlCol="0">
            <a:spAutoFit/>
          </a:bodyPr>
          <a:lstStyle/>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Over 90 countries now operate in space</a:t>
            </a:r>
          </a:p>
          <a:p>
            <a:pPr lvl="1"/>
            <a:endParaRPr lang="en-US" sz="1400" dirty="0">
              <a:solidFill>
                <a:schemeClr val="bg1"/>
              </a:solidFill>
              <a:latin typeface="Arial" panose="020B0604020202020204" pitchFamily="34" charset="0"/>
              <a:cs typeface="Arial" panose="020B0604020202020204" pitchFamily="34" charset="0"/>
            </a:endParaRP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Of those, eight (U.S., China, Russia, European Space Agency, India, Iran, Israel, Japan) launch consistently and can obtain orbital access</a:t>
            </a:r>
          </a:p>
          <a:p>
            <a:pPr lvl="2"/>
            <a:endParaRPr lang="en-US" sz="1400" dirty="0">
              <a:solidFill>
                <a:schemeClr val="bg1"/>
              </a:solidFill>
              <a:latin typeface="Arial" panose="020B0604020202020204" pitchFamily="34" charset="0"/>
              <a:cs typeface="Arial" panose="020B0604020202020204" pitchFamily="34" charset="0"/>
            </a:endParaRP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Florida is the launch capital of the world</a:t>
            </a:r>
          </a:p>
          <a:p>
            <a:pPr lvl="2"/>
            <a:endParaRPr lang="en-US" sz="1400" dirty="0">
              <a:solidFill>
                <a:schemeClr val="bg1"/>
              </a:solidFill>
              <a:latin typeface="Arial" panose="020B0604020202020204" pitchFamily="34" charset="0"/>
              <a:cs typeface="Arial" panose="020B0604020202020204" pitchFamily="34" charset="0"/>
            </a:endParaRPr>
          </a:p>
          <a:p>
            <a:pPr marL="1657350" lvl="3" indent="-285750">
              <a:buFontTx/>
              <a:buChar char="-"/>
            </a:pPr>
            <a:r>
              <a:rPr lang="en-US" sz="1400" dirty="0">
                <a:solidFill>
                  <a:schemeClr val="bg1"/>
                </a:solidFill>
                <a:latin typeface="Arial" panose="020B0604020202020204" pitchFamily="34" charset="0"/>
                <a:cs typeface="Arial" panose="020B0604020202020204" pitchFamily="34" charset="0"/>
              </a:rPr>
              <a:t>2022: 57 mission launches took place in Florida</a:t>
            </a:r>
          </a:p>
          <a:p>
            <a:pPr marL="2114550" lvl="4" indent="-285750">
              <a:buFontTx/>
              <a:buChar char="-"/>
            </a:pPr>
            <a:r>
              <a:rPr lang="en-US" sz="1400" dirty="0">
                <a:solidFill>
                  <a:schemeClr val="bg1"/>
                </a:solidFill>
                <a:latin typeface="Arial" panose="020B0604020202020204" pitchFamily="34" charset="0"/>
                <a:cs typeface="Arial" panose="020B0604020202020204" pitchFamily="34" charset="0"/>
              </a:rPr>
              <a:t>87 total in the U.S. </a:t>
            </a:r>
          </a:p>
          <a:p>
            <a:pPr lvl="4"/>
            <a:endParaRPr lang="en-US" sz="1400" dirty="0">
              <a:solidFill>
                <a:schemeClr val="bg1"/>
              </a:solidFill>
              <a:latin typeface="Arial" panose="020B0604020202020204" pitchFamily="34" charset="0"/>
              <a:cs typeface="Arial" panose="020B0604020202020204" pitchFamily="34" charset="0"/>
            </a:endParaRPr>
          </a:p>
          <a:p>
            <a:pPr marL="1657350" lvl="3" indent="-285750">
              <a:buFontTx/>
              <a:buChar char="-"/>
            </a:pPr>
            <a:r>
              <a:rPr lang="en-US" sz="1400" dirty="0">
                <a:solidFill>
                  <a:schemeClr val="bg1"/>
                </a:solidFill>
                <a:latin typeface="Arial" panose="020B0604020202020204" pitchFamily="34" charset="0"/>
                <a:cs typeface="Arial" panose="020B0604020202020204" pitchFamily="34" charset="0"/>
              </a:rPr>
              <a:t>2023: ~90 launches projected launches from Florida</a:t>
            </a:r>
          </a:p>
        </p:txBody>
      </p:sp>
      <p:sp>
        <p:nvSpPr>
          <p:cNvPr id="3" name="Triangle 2">
            <a:extLst>
              <a:ext uri="{FF2B5EF4-FFF2-40B4-BE49-F238E27FC236}">
                <a16:creationId xmlns:a16="http://schemas.microsoft.com/office/drawing/2014/main" id="{02DF60B7-FE56-8FCC-BCCD-D952763E6C81}"/>
              </a:ext>
            </a:extLst>
          </p:cNvPr>
          <p:cNvSpPr/>
          <p:nvPr/>
        </p:nvSpPr>
        <p:spPr>
          <a:xfrm>
            <a:off x="8748156" y="179572"/>
            <a:ext cx="3079531" cy="2130875"/>
          </a:xfrm>
          <a:prstGeom prst="triangle">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p Arrow 12">
            <a:extLst>
              <a:ext uri="{FF2B5EF4-FFF2-40B4-BE49-F238E27FC236}">
                <a16:creationId xmlns:a16="http://schemas.microsoft.com/office/drawing/2014/main" id="{1A61489C-2341-E46E-3423-6C94A5378C7A}"/>
              </a:ext>
            </a:extLst>
          </p:cNvPr>
          <p:cNvSpPr/>
          <p:nvPr/>
        </p:nvSpPr>
        <p:spPr>
          <a:xfrm rot="2063393">
            <a:off x="8754861" y="586802"/>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13">
            <a:extLst>
              <a:ext uri="{FF2B5EF4-FFF2-40B4-BE49-F238E27FC236}">
                <a16:creationId xmlns:a16="http://schemas.microsoft.com/office/drawing/2014/main" id="{B8826AB7-020D-56F4-59B7-AA950CAA1122}"/>
              </a:ext>
            </a:extLst>
          </p:cNvPr>
          <p:cNvSpPr/>
          <p:nvPr/>
        </p:nvSpPr>
        <p:spPr>
          <a:xfrm rot="8424084">
            <a:off x="11164339" y="542251"/>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Up Arrow 14">
            <a:extLst>
              <a:ext uri="{FF2B5EF4-FFF2-40B4-BE49-F238E27FC236}">
                <a16:creationId xmlns:a16="http://schemas.microsoft.com/office/drawing/2014/main" id="{0009A9B5-2B73-9175-937E-22F7891BFC5C}"/>
              </a:ext>
            </a:extLst>
          </p:cNvPr>
          <p:cNvSpPr/>
          <p:nvPr/>
        </p:nvSpPr>
        <p:spPr>
          <a:xfrm rot="16200000">
            <a:off x="9956844" y="2000340"/>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9E0A6FA-E220-0549-60EB-35872B8DC8B2}"/>
              </a:ext>
            </a:extLst>
          </p:cNvPr>
          <p:cNvSpPr txBox="1"/>
          <p:nvPr/>
        </p:nvSpPr>
        <p:spPr>
          <a:xfrm>
            <a:off x="9224523" y="1281045"/>
            <a:ext cx="2126795" cy="95410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HIGHER WAGE </a:t>
            </a:r>
          </a:p>
          <a:p>
            <a:pPr algn="ctr"/>
            <a:r>
              <a:rPr lang="en-US" sz="1400" b="1" dirty="0">
                <a:solidFill>
                  <a:schemeClr val="bg1"/>
                </a:solidFill>
                <a:latin typeface="Arial" panose="020B0604020202020204" pitchFamily="34" charset="0"/>
                <a:cs typeface="Arial" panose="020B0604020202020204" pitchFamily="34" charset="0"/>
              </a:rPr>
              <a:t>JOB GROWTH AND ECONOMIC RESILIENCY</a:t>
            </a:r>
          </a:p>
        </p:txBody>
      </p:sp>
      <p:sp>
        <p:nvSpPr>
          <p:cNvPr id="17" name="TextBox 16">
            <a:extLst>
              <a:ext uri="{FF2B5EF4-FFF2-40B4-BE49-F238E27FC236}">
                <a16:creationId xmlns:a16="http://schemas.microsoft.com/office/drawing/2014/main" id="{FF55CD57-1321-4C06-21C5-6BE1D730FF8C}"/>
              </a:ext>
            </a:extLst>
          </p:cNvPr>
          <p:cNvSpPr txBox="1"/>
          <p:nvPr/>
        </p:nvSpPr>
        <p:spPr>
          <a:xfrm rot="18254922">
            <a:off x="7955088" y="1001716"/>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GROW</a:t>
            </a:r>
          </a:p>
        </p:txBody>
      </p:sp>
      <p:sp>
        <p:nvSpPr>
          <p:cNvPr id="18" name="TextBox 17">
            <a:extLst>
              <a:ext uri="{FF2B5EF4-FFF2-40B4-BE49-F238E27FC236}">
                <a16:creationId xmlns:a16="http://schemas.microsoft.com/office/drawing/2014/main" id="{94B4DEC0-4777-04EA-DE59-E467C29034A5}"/>
              </a:ext>
            </a:extLst>
          </p:cNvPr>
          <p:cNvSpPr txBox="1"/>
          <p:nvPr/>
        </p:nvSpPr>
        <p:spPr>
          <a:xfrm rot="3027940">
            <a:off x="11014009" y="738113"/>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ATTRACT</a:t>
            </a:r>
          </a:p>
        </p:txBody>
      </p:sp>
      <p:sp>
        <p:nvSpPr>
          <p:cNvPr id="20" name="TextBox 19">
            <a:extLst>
              <a:ext uri="{FF2B5EF4-FFF2-40B4-BE49-F238E27FC236}">
                <a16:creationId xmlns:a16="http://schemas.microsoft.com/office/drawing/2014/main" id="{3F6F8AB8-8B1B-2ED2-FAE4-75875067B561}"/>
              </a:ext>
            </a:extLst>
          </p:cNvPr>
          <p:cNvSpPr txBox="1"/>
          <p:nvPr/>
        </p:nvSpPr>
        <p:spPr>
          <a:xfrm>
            <a:off x="9576940" y="2913354"/>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RETAIN</a:t>
            </a:r>
          </a:p>
        </p:txBody>
      </p:sp>
    </p:spTree>
    <p:extLst>
      <p:ext uri="{BB962C8B-B14F-4D97-AF65-F5344CB8AC3E}">
        <p14:creationId xmlns:p14="http://schemas.microsoft.com/office/powerpoint/2010/main" val="180250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93ADBB-DFCA-C522-9405-8C279B018546}"/>
              </a:ext>
            </a:extLst>
          </p:cNvPr>
          <p:cNvPicPr>
            <a:picLocks noChangeAspect="1"/>
          </p:cNvPicPr>
          <p:nvPr/>
        </p:nvPicPr>
        <p:blipFill>
          <a:blip r:embed="rId3"/>
          <a:stretch>
            <a:fillRect/>
          </a:stretch>
        </p:blipFill>
        <p:spPr>
          <a:xfrm>
            <a:off x="7773168" y="-626"/>
            <a:ext cx="4395597" cy="6200169"/>
          </a:xfrm>
          <a:prstGeom prst="rect">
            <a:avLst/>
          </a:prstGeom>
        </p:spPr>
      </p:pic>
      <p:sp>
        <p:nvSpPr>
          <p:cNvPr id="8" name="Oval 7">
            <a:extLst>
              <a:ext uri="{FF2B5EF4-FFF2-40B4-BE49-F238E27FC236}">
                <a16:creationId xmlns:a16="http://schemas.microsoft.com/office/drawing/2014/main" id="{5B64FA42-70E9-5F33-092C-10CEBC26266F}"/>
              </a:ext>
            </a:extLst>
          </p:cNvPr>
          <p:cNvSpPr/>
          <p:nvPr/>
        </p:nvSpPr>
        <p:spPr>
          <a:xfrm>
            <a:off x="7938763" y="4234378"/>
            <a:ext cx="789814" cy="789814"/>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2F3F8D0-3BBB-0778-3D27-7DC916638033}"/>
              </a:ext>
            </a:extLst>
          </p:cNvPr>
          <p:cNvSpPr/>
          <p:nvPr/>
        </p:nvSpPr>
        <p:spPr>
          <a:xfrm>
            <a:off x="733168" y="926123"/>
            <a:ext cx="7531601" cy="4747846"/>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8BFF997-1125-E753-25A8-12C500DE226D}"/>
              </a:ext>
            </a:extLst>
          </p:cNvPr>
          <p:cNvSpPr/>
          <p:nvPr/>
        </p:nvSpPr>
        <p:spPr>
          <a:xfrm>
            <a:off x="1151889" y="5148395"/>
            <a:ext cx="1051148" cy="1051148"/>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clipart, tableware, plate&#10;&#10;Description automatically generated">
            <a:extLst>
              <a:ext uri="{FF2B5EF4-FFF2-40B4-BE49-F238E27FC236}">
                <a16:creationId xmlns:a16="http://schemas.microsoft.com/office/drawing/2014/main" id="{DBC2B832-0832-7C7F-9DF2-4424B147DEBE}"/>
              </a:ext>
            </a:extLst>
          </p:cNvPr>
          <p:cNvPicPr>
            <a:picLocks noChangeAspect="1"/>
          </p:cNvPicPr>
          <p:nvPr/>
        </p:nvPicPr>
        <p:blipFill>
          <a:blip r:embed="rId4"/>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8ECEE5AD-3762-CEB5-7ED0-D44B38FBDD9A}"/>
              </a:ext>
            </a:extLst>
          </p:cNvPr>
          <p:cNvSpPr/>
          <p:nvPr/>
        </p:nvSpPr>
        <p:spPr>
          <a:xfrm>
            <a:off x="464160" y="887683"/>
            <a:ext cx="4801260" cy="6636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520B777-55AE-B8D3-C64C-22F6F7BAD236}"/>
              </a:ext>
            </a:extLst>
          </p:cNvPr>
          <p:cNvSpPr txBox="1"/>
          <p:nvPr/>
        </p:nvSpPr>
        <p:spPr>
          <a:xfrm>
            <a:off x="1131811" y="1245010"/>
            <a:ext cx="653869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Space Economy</a:t>
            </a:r>
          </a:p>
        </p:txBody>
      </p:sp>
      <p:sp>
        <p:nvSpPr>
          <p:cNvPr id="11" name="TextBox 10">
            <a:extLst>
              <a:ext uri="{FF2B5EF4-FFF2-40B4-BE49-F238E27FC236}">
                <a16:creationId xmlns:a16="http://schemas.microsoft.com/office/drawing/2014/main" id="{A7A32D3E-DB30-0033-FC2D-6E8CDFA8E937}"/>
              </a:ext>
            </a:extLst>
          </p:cNvPr>
          <p:cNvSpPr txBox="1"/>
          <p:nvPr/>
        </p:nvSpPr>
        <p:spPr>
          <a:xfrm>
            <a:off x="1131811" y="1796012"/>
            <a:ext cx="6005656" cy="2677656"/>
          </a:xfrm>
          <a:prstGeom prst="rect">
            <a:avLst/>
          </a:prstGeom>
          <a:noFill/>
        </p:spPr>
        <p:txBody>
          <a:bodyPr wrap="square" rtlCol="0">
            <a:spAutoFit/>
          </a:bodyPr>
          <a:lstStyle/>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Space Florida has had a $5.9 billion economic impact on Florida since 2007</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Projected $1.1 billion economic impact annually</a:t>
            </a:r>
          </a:p>
          <a:p>
            <a:pPr marL="742950" lvl="1" indent="-285750">
              <a:buFontTx/>
              <a:buChar char="-"/>
            </a:pPr>
            <a:endParaRPr lang="en-US" sz="1400" dirty="0">
              <a:solidFill>
                <a:schemeClr val="bg1"/>
              </a:solidFill>
              <a:latin typeface="Arial" panose="020B0604020202020204" pitchFamily="34" charset="0"/>
              <a:cs typeface="Arial" panose="020B0604020202020204" pitchFamily="34" charset="0"/>
            </a:endParaRP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Part of that $5.9 billion impact includes: </a:t>
            </a:r>
          </a:p>
          <a:p>
            <a:pPr marL="1657350" lvl="3" indent="-285750">
              <a:buFontTx/>
              <a:buChar char="-"/>
            </a:pPr>
            <a:r>
              <a:rPr lang="en-US" sz="1400" dirty="0">
                <a:solidFill>
                  <a:schemeClr val="bg1"/>
                </a:solidFill>
                <a:latin typeface="Arial" panose="020B0604020202020204" pitchFamily="34" charset="0"/>
                <a:cs typeface="Arial" panose="020B0604020202020204" pitchFamily="34" charset="0"/>
              </a:rPr>
              <a:t>$2.8 billion in GDP throughout Florida</a:t>
            </a:r>
          </a:p>
          <a:p>
            <a:pPr marL="1657350" lvl="3" indent="-285750">
              <a:buFontTx/>
              <a:buChar char="-"/>
            </a:pPr>
            <a:r>
              <a:rPr lang="en-US" sz="1400" dirty="0">
                <a:solidFill>
                  <a:schemeClr val="bg1"/>
                </a:solidFill>
                <a:latin typeface="Arial" panose="020B0604020202020204" pitchFamily="34" charset="0"/>
                <a:cs typeface="Arial" panose="020B0604020202020204" pitchFamily="34" charset="0"/>
              </a:rPr>
              <a:t>$1.7 billion in household income</a:t>
            </a:r>
          </a:p>
          <a:p>
            <a:pPr marL="1657350" lvl="3" indent="-285750">
              <a:buFontTx/>
              <a:buChar char="-"/>
            </a:pPr>
            <a:r>
              <a:rPr lang="en-US" sz="1400" dirty="0">
                <a:solidFill>
                  <a:schemeClr val="bg1"/>
                </a:solidFill>
                <a:latin typeface="Arial" panose="020B0604020202020204" pitchFamily="34" charset="0"/>
                <a:cs typeface="Arial" panose="020B0604020202020204" pitchFamily="34" charset="0"/>
              </a:rPr>
              <a:t>$548 million in federal, state, and local fiscal revenues</a:t>
            </a:r>
          </a:p>
          <a:p>
            <a:pPr marL="742950" lvl="1" indent="-285750">
              <a:buFontTx/>
              <a:buChar char="-"/>
            </a:pPr>
            <a:endParaRPr lang="en-US" sz="1400" dirty="0">
              <a:solidFill>
                <a:schemeClr val="bg1"/>
              </a:solidFill>
              <a:latin typeface="Arial" panose="020B0604020202020204" pitchFamily="34" charset="0"/>
              <a:cs typeface="Arial" panose="020B0604020202020204" pitchFamily="34" charset="0"/>
            </a:endParaRPr>
          </a:p>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Space Florida is responsible for nearly 20% of the aerospace workforce in the state.</a:t>
            </a:r>
          </a:p>
        </p:txBody>
      </p:sp>
      <p:sp>
        <p:nvSpPr>
          <p:cNvPr id="3" name="Triangle 2">
            <a:extLst>
              <a:ext uri="{FF2B5EF4-FFF2-40B4-BE49-F238E27FC236}">
                <a16:creationId xmlns:a16="http://schemas.microsoft.com/office/drawing/2014/main" id="{02DF60B7-FE56-8FCC-BCCD-D952763E6C81}"/>
              </a:ext>
            </a:extLst>
          </p:cNvPr>
          <p:cNvSpPr/>
          <p:nvPr/>
        </p:nvSpPr>
        <p:spPr>
          <a:xfrm>
            <a:off x="8748156" y="179572"/>
            <a:ext cx="3079531" cy="2130875"/>
          </a:xfrm>
          <a:prstGeom prst="triangle">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p Arrow 12">
            <a:extLst>
              <a:ext uri="{FF2B5EF4-FFF2-40B4-BE49-F238E27FC236}">
                <a16:creationId xmlns:a16="http://schemas.microsoft.com/office/drawing/2014/main" id="{1A61489C-2341-E46E-3423-6C94A5378C7A}"/>
              </a:ext>
            </a:extLst>
          </p:cNvPr>
          <p:cNvSpPr/>
          <p:nvPr/>
        </p:nvSpPr>
        <p:spPr>
          <a:xfrm rot="2063393">
            <a:off x="8754861" y="586802"/>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13">
            <a:extLst>
              <a:ext uri="{FF2B5EF4-FFF2-40B4-BE49-F238E27FC236}">
                <a16:creationId xmlns:a16="http://schemas.microsoft.com/office/drawing/2014/main" id="{B8826AB7-020D-56F4-59B7-AA950CAA1122}"/>
              </a:ext>
            </a:extLst>
          </p:cNvPr>
          <p:cNvSpPr/>
          <p:nvPr/>
        </p:nvSpPr>
        <p:spPr>
          <a:xfrm rot="8424084">
            <a:off x="11164339" y="542251"/>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Up Arrow 14">
            <a:extLst>
              <a:ext uri="{FF2B5EF4-FFF2-40B4-BE49-F238E27FC236}">
                <a16:creationId xmlns:a16="http://schemas.microsoft.com/office/drawing/2014/main" id="{0009A9B5-2B73-9175-937E-22F7891BFC5C}"/>
              </a:ext>
            </a:extLst>
          </p:cNvPr>
          <p:cNvSpPr/>
          <p:nvPr/>
        </p:nvSpPr>
        <p:spPr>
          <a:xfrm rot="16200000">
            <a:off x="9956844" y="2000340"/>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9E0A6FA-E220-0549-60EB-35872B8DC8B2}"/>
              </a:ext>
            </a:extLst>
          </p:cNvPr>
          <p:cNvSpPr txBox="1"/>
          <p:nvPr/>
        </p:nvSpPr>
        <p:spPr>
          <a:xfrm>
            <a:off x="9224523" y="1281045"/>
            <a:ext cx="2126795" cy="95410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HIGHER WAGE </a:t>
            </a:r>
          </a:p>
          <a:p>
            <a:pPr algn="ctr"/>
            <a:r>
              <a:rPr lang="en-US" sz="1400" b="1" dirty="0">
                <a:solidFill>
                  <a:schemeClr val="bg1"/>
                </a:solidFill>
                <a:latin typeface="Arial" panose="020B0604020202020204" pitchFamily="34" charset="0"/>
                <a:cs typeface="Arial" panose="020B0604020202020204" pitchFamily="34" charset="0"/>
              </a:rPr>
              <a:t>JOB GROWTH AND ECONOMIC RESILIENCY</a:t>
            </a:r>
          </a:p>
        </p:txBody>
      </p:sp>
      <p:sp>
        <p:nvSpPr>
          <p:cNvPr id="17" name="TextBox 16">
            <a:extLst>
              <a:ext uri="{FF2B5EF4-FFF2-40B4-BE49-F238E27FC236}">
                <a16:creationId xmlns:a16="http://schemas.microsoft.com/office/drawing/2014/main" id="{FF55CD57-1321-4C06-21C5-6BE1D730FF8C}"/>
              </a:ext>
            </a:extLst>
          </p:cNvPr>
          <p:cNvSpPr txBox="1"/>
          <p:nvPr/>
        </p:nvSpPr>
        <p:spPr>
          <a:xfrm rot="18254922">
            <a:off x="7955088" y="1001716"/>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GROW</a:t>
            </a:r>
          </a:p>
        </p:txBody>
      </p:sp>
      <p:sp>
        <p:nvSpPr>
          <p:cNvPr id="18" name="TextBox 17">
            <a:extLst>
              <a:ext uri="{FF2B5EF4-FFF2-40B4-BE49-F238E27FC236}">
                <a16:creationId xmlns:a16="http://schemas.microsoft.com/office/drawing/2014/main" id="{94B4DEC0-4777-04EA-DE59-E467C29034A5}"/>
              </a:ext>
            </a:extLst>
          </p:cNvPr>
          <p:cNvSpPr txBox="1"/>
          <p:nvPr/>
        </p:nvSpPr>
        <p:spPr>
          <a:xfrm rot="3027940">
            <a:off x="11014009" y="738113"/>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ATTRACT</a:t>
            </a:r>
          </a:p>
        </p:txBody>
      </p:sp>
      <p:sp>
        <p:nvSpPr>
          <p:cNvPr id="20" name="TextBox 19">
            <a:extLst>
              <a:ext uri="{FF2B5EF4-FFF2-40B4-BE49-F238E27FC236}">
                <a16:creationId xmlns:a16="http://schemas.microsoft.com/office/drawing/2014/main" id="{3F6F8AB8-8B1B-2ED2-FAE4-75875067B561}"/>
              </a:ext>
            </a:extLst>
          </p:cNvPr>
          <p:cNvSpPr txBox="1"/>
          <p:nvPr/>
        </p:nvSpPr>
        <p:spPr>
          <a:xfrm>
            <a:off x="9576940" y="2913354"/>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RETAIN</a:t>
            </a:r>
          </a:p>
        </p:txBody>
      </p:sp>
    </p:spTree>
    <p:extLst>
      <p:ext uri="{BB962C8B-B14F-4D97-AF65-F5344CB8AC3E}">
        <p14:creationId xmlns:p14="http://schemas.microsoft.com/office/powerpoint/2010/main" val="1548260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EC6802-242B-90D8-1398-3B13D9E79FF3}"/>
              </a:ext>
            </a:extLst>
          </p:cNvPr>
          <p:cNvPicPr>
            <a:picLocks noChangeAspect="1"/>
          </p:cNvPicPr>
          <p:nvPr/>
        </p:nvPicPr>
        <p:blipFill>
          <a:blip r:embed="rId3"/>
          <a:stretch>
            <a:fillRect/>
          </a:stretch>
        </p:blipFill>
        <p:spPr>
          <a:xfrm>
            <a:off x="7806890" y="0"/>
            <a:ext cx="4395597" cy="6200169"/>
          </a:xfrm>
          <a:prstGeom prst="rect">
            <a:avLst/>
          </a:prstGeom>
        </p:spPr>
      </p:pic>
      <p:sp>
        <p:nvSpPr>
          <p:cNvPr id="8" name="Oval 7">
            <a:extLst>
              <a:ext uri="{FF2B5EF4-FFF2-40B4-BE49-F238E27FC236}">
                <a16:creationId xmlns:a16="http://schemas.microsoft.com/office/drawing/2014/main" id="{5B64FA42-70E9-5F33-092C-10CEBC26266F}"/>
              </a:ext>
            </a:extLst>
          </p:cNvPr>
          <p:cNvSpPr/>
          <p:nvPr/>
        </p:nvSpPr>
        <p:spPr>
          <a:xfrm>
            <a:off x="7938763" y="4234378"/>
            <a:ext cx="789814" cy="789814"/>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2F3F8D0-3BBB-0778-3D27-7DC916638033}"/>
              </a:ext>
            </a:extLst>
          </p:cNvPr>
          <p:cNvSpPr/>
          <p:nvPr/>
        </p:nvSpPr>
        <p:spPr>
          <a:xfrm>
            <a:off x="733168" y="926123"/>
            <a:ext cx="7531601" cy="4747846"/>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8BFF997-1125-E753-25A8-12C500DE226D}"/>
              </a:ext>
            </a:extLst>
          </p:cNvPr>
          <p:cNvSpPr/>
          <p:nvPr/>
        </p:nvSpPr>
        <p:spPr>
          <a:xfrm>
            <a:off x="1151889" y="5148395"/>
            <a:ext cx="1051148" cy="1051148"/>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clipart, tableware, plate&#10;&#10;Description automatically generated">
            <a:extLst>
              <a:ext uri="{FF2B5EF4-FFF2-40B4-BE49-F238E27FC236}">
                <a16:creationId xmlns:a16="http://schemas.microsoft.com/office/drawing/2014/main" id="{DBC2B832-0832-7C7F-9DF2-4424B147DEBE}"/>
              </a:ext>
            </a:extLst>
          </p:cNvPr>
          <p:cNvPicPr>
            <a:picLocks noChangeAspect="1"/>
          </p:cNvPicPr>
          <p:nvPr/>
        </p:nvPicPr>
        <p:blipFill>
          <a:blip r:embed="rId4"/>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8ECEE5AD-3762-CEB5-7ED0-D44B38FBDD9A}"/>
              </a:ext>
            </a:extLst>
          </p:cNvPr>
          <p:cNvSpPr/>
          <p:nvPr/>
        </p:nvSpPr>
        <p:spPr>
          <a:xfrm>
            <a:off x="464160" y="887683"/>
            <a:ext cx="4801260" cy="6636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520B777-55AE-B8D3-C64C-22F6F7BAD236}"/>
              </a:ext>
            </a:extLst>
          </p:cNvPr>
          <p:cNvSpPr txBox="1"/>
          <p:nvPr/>
        </p:nvSpPr>
        <p:spPr>
          <a:xfrm>
            <a:off x="1131811" y="1245010"/>
            <a:ext cx="653869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Space Economy</a:t>
            </a:r>
          </a:p>
        </p:txBody>
      </p:sp>
      <p:sp>
        <p:nvSpPr>
          <p:cNvPr id="11" name="TextBox 10">
            <a:extLst>
              <a:ext uri="{FF2B5EF4-FFF2-40B4-BE49-F238E27FC236}">
                <a16:creationId xmlns:a16="http://schemas.microsoft.com/office/drawing/2014/main" id="{A7A32D3E-DB30-0033-FC2D-6E8CDFA8E937}"/>
              </a:ext>
            </a:extLst>
          </p:cNvPr>
          <p:cNvSpPr txBox="1"/>
          <p:nvPr/>
        </p:nvSpPr>
        <p:spPr>
          <a:xfrm>
            <a:off x="1131811" y="1796012"/>
            <a:ext cx="6005656" cy="2031325"/>
          </a:xfrm>
          <a:prstGeom prst="rect">
            <a:avLst/>
          </a:prstGeom>
          <a:noFill/>
        </p:spPr>
        <p:txBody>
          <a:bodyPr wrap="square" rtlCol="0">
            <a:spAutoFit/>
          </a:bodyPr>
          <a:lstStyle/>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Space Foundation's Space Economy Report valued the global space economy at $469 billion in 2021</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9% increase from 2020</a:t>
            </a:r>
          </a:p>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Space industry should reach $1 trillion in annual revenue by 2040, with launch costs dropping 95%</a:t>
            </a:r>
          </a:p>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Commercial space sector saw 6.4% revenue growth since 2020</a:t>
            </a:r>
          </a:p>
          <a:p>
            <a:pPr marL="742950" lvl="1" indent="-285750">
              <a:buFontTx/>
              <a:buChar char="-"/>
            </a:pPr>
            <a:r>
              <a:rPr lang="en-US" sz="1400" dirty="0">
                <a:solidFill>
                  <a:schemeClr val="bg1"/>
                </a:solidFill>
                <a:latin typeface="Arial" panose="020B0604020202020204" pitchFamily="34" charset="0"/>
                <a:cs typeface="Arial" panose="020B0604020202020204" pitchFamily="34" charset="0"/>
              </a:rPr>
              <a:t>Space Report notes that government space budgets worldwide reached $107.3B in 2021</a:t>
            </a:r>
          </a:p>
          <a:p>
            <a:pPr marL="1200150" lvl="2" indent="-285750">
              <a:buFontTx/>
              <a:buChar char="-"/>
            </a:pPr>
            <a:r>
              <a:rPr lang="en-US" sz="1400" dirty="0">
                <a:solidFill>
                  <a:schemeClr val="bg1"/>
                </a:solidFill>
                <a:latin typeface="Arial" panose="020B0604020202020204" pitchFamily="34" charset="0"/>
                <a:cs typeface="Arial" panose="020B0604020202020204" pitchFamily="34" charset="0"/>
              </a:rPr>
              <a:t>Increase of 19% over 2020</a:t>
            </a:r>
          </a:p>
        </p:txBody>
      </p:sp>
      <p:sp>
        <p:nvSpPr>
          <p:cNvPr id="3" name="Triangle 2">
            <a:extLst>
              <a:ext uri="{FF2B5EF4-FFF2-40B4-BE49-F238E27FC236}">
                <a16:creationId xmlns:a16="http://schemas.microsoft.com/office/drawing/2014/main" id="{02DF60B7-FE56-8FCC-BCCD-D952763E6C81}"/>
              </a:ext>
            </a:extLst>
          </p:cNvPr>
          <p:cNvSpPr/>
          <p:nvPr/>
        </p:nvSpPr>
        <p:spPr>
          <a:xfrm>
            <a:off x="8748156" y="179572"/>
            <a:ext cx="3079531" cy="2130875"/>
          </a:xfrm>
          <a:prstGeom prst="triangle">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p Arrow 12">
            <a:extLst>
              <a:ext uri="{FF2B5EF4-FFF2-40B4-BE49-F238E27FC236}">
                <a16:creationId xmlns:a16="http://schemas.microsoft.com/office/drawing/2014/main" id="{1A61489C-2341-E46E-3423-6C94A5378C7A}"/>
              </a:ext>
            </a:extLst>
          </p:cNvPr>
          <p:cNvSpPr/>
          <p:nvPr/>
        </p:nvSpPr>
        <p:spPr>
          <a:xfrm rot="2063393">
            <a:off x="8754861" y="586802"/>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13">
            <a:extLst>
              <a:ext uri="{FF2B5EF4-FFF2-40B4-BE49-F238E27FC236}">
                <a16:creationId xmlns:a16="http://schemas.microsoft.com/office/drawing/2014/main" id="{B8826AB7-020D-56F4-59B7-AA950CAA1122}"/>
              </a:ext>
            </a:extLst>
          </p:cNvPr>
          <p:cNvSpPr/>
          <p:nvPr/>
        </p:nvSpPr>
        <p:spPr>
          <a:xfrm rot="8424084">
            <a:off x="11164339" y="542251"/>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Up Arrow 14">
            <a:extLst>
              <a:ext uri="{FF2B5EF4-FFF2-40B4-BE49-F238E27FC236}">
                <a16:creationId xmlns:a16="http://schemas.microsoft.com/office/drawing/2014/main" id="{0009A9B5-2B73-9175-937E-22F7891BFC5C}"/>
              </a:ext>
            </a:extLst>
          </p:cNvPr>
          <p:cNvSpPr/>
          <p:nvPr/>
        </p:nvSpPr>
        <p:spPr>
          <a:xfrm rot="16200000">
            <a:off x="9956844" y="2000340"/>
            <a:ext cx="662152" cy="1345324"/>
          </a:xfrm>
          <a:prstGeom prst="upArrow">
            <a:avLst/>
          </a:prstGeom>
          <a:solidFill>
            <a:srgbClr val="05B2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9E0A6FA-E220-0549-60EB-35872B8DC8B2}"/>
              </a:ext>
            </a:extLst>
          </p:cNvPr>
          <p:cNvSpPr txBox="1"/>
          <p:nvPr/>
        </p:nvSpPr>
        <p:spPr>
          <a:xfrm>
            <a:off x="9224523" y="1281045"/>
            <a:ext cx="2126795" cy="95410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HIGHER WAGE </a:t>
            </a:r>
          </a:p>
          <a:p>
            <a:pPr algn="ctr"/>
            <a:r>
              <a:rPr lang="en-US" sz="1400" b="1" dirty="0">
                <a:solidFill>
                  <a:schemeClr val="bg1"/>
                </a:solidFill>
                <a:latin typeface="Arial" panose="020B0604020202020204" pitchFamily="34" charset="0"/>
                <a:cs typeface="Arial" panose="020B0604020202020204" pitchFamily="34" charset="0"/>
              </a:rPr>
              <a:t>JOB GROWTH AND ECONOMIC RESILIENCY</a:t>
            </a:r>
          </a:p>
        </p:txBody>
      </p:sp>
      <p:sp>
        <p:nvSpPr>
          <p:cNvPr id="17" name="TextBox 16">
            <a:extLst>
              <a:ext uri="{FF2B5EF4-FFF2-40B4-BE49-F238E27FC236}">
                <a16:creationId xmlns:a16="http://schemas.microsoft.com/office/drawing/2014/main" id="{FF55CD57-1321-4C06-21C5-6BE1D730FF8C}"/>
              </a:ext>
            </a:extLst>
          </p:cNvPr>
          <p:cNvSpPr txBox="1"/>
          <p:nvPr/>
        </p:nvSpPr>
        <p:spPr>
          <a:xfrm rot="18254922">
            <a:off x="7955088" y="1001716"/>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GROW</a:t>
            </a:r>
          </a:p>
        </p:txBody>
      </p:sp>
      <p:sp>
        <p:nvSpPr>
          <p:cNvPr id="18" name="TextBox 17">
            <a:extLst>
              <a:ext uri="{FF2B5EF4-FFF2-40B4-BE49-F238E27FC236}">
                <a16:creationId xmlns:a16="http://schemas.microsoft.com/office/drawing/2014/main" id="{94B4DEC0-4777-04EA-DE59-E467C29034A5}"/>
              </a:ext>
            </a:extLst>
          </p:cNvPr>
          <p:cNvSpPr txBox="1"/>
          <p:nvPr/>
        </p:nvSpPr>
        <p:spPr>
          <a:xfrm rot="3027940">
            <a:off x="11014009" y="738113"/>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ATTRACT</a:t>
            </a:r>
          </a:p>
        </p:txBody>
      </p:sp>
      <p:sp>
        <p:nvSpPr>
          <p:cNvPr id="20" name="TextBox 19">
            <a:extLst>
              <a:ext uri="{FF2B5EF4-FFF2-40B4-BE49-F238E27FC236}">
                <a16:creationId xmlns:a16="http://schemas.microsoft.com/office/drawing/2014/main" id="{3F6F8AB8-8B1B-2ED2-FAE4-75875067B561}"/>
              </a:ext>
            </a:extLst>
          </p:cNvPr>
          <p:cNvSpPr txBox="1"/>
          <p:nvPr/>
        </p:nvSpPr>
        <p:spPr>
          <a:xfrm>
            <a:off x="9576940" y="2913354"/>
            <a:ext cx="1442980" cy="307777"/>
          </a:xfrm>
          <a:prstGeom prst="rect">
            <a:avLst/>
          </a:prstGeom>
          <a:noFill/>
        </p:spPr>
        <p:txBody>
          <a:bodyPr wrap="square" rtlCol="0">
            <a:spAutoFit/>
          </a:bodyPr>
          <a:lstStyle/>
          <a:p>
            <a:pPr algn="ctr"/>
            <a:r>
              <a:rPr lang="en-US" sz="1400" b="1" dirty="0">
                <a:solidFill>
                  <a:srgbClr val="111A44"/>
                </a:solidFill>
                <a:latin typeface="Arial" panose="020B0604020202020204" pitchFamily="34" charset="0"/>
                <a:cs typeface="Arial" panose="020B0604020202020204" pitchFamily="34" charset="0"/>
              </a:rPr>
              <a:t>RETAIN</a:t>
            </a:r>
          </a:p>
        </p:txBody>
      </p:sp>
    </p:spTree>
    <p:extLst>
      <p:ext uri="{BB962C8B-B14F-4D97-AF65-F5344CB8AC3E}">
        <p14:creationId xmlns:p14="http://schemas.microsoft.com/office/powerpoint/2010/main" val="2830882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7179E8-AD9B-EE3B-E948-797C15296A05}"/>
              </a:ext>
            </a:extLst>
          </p:cNvPr>
          <p:cNvSpPr/>
          <p:nvPr/>
        </p:nvSpPr>
        <p:spPr>
          <a:xfrm>
            <a:off x="0" y="0"/>
            <a:ext cx="2532184" cy="6858000"/>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8B937F7-75A4-4A29-C295-693E8EE597FD}"/>
              </a:ext>
            </a:extLst>
          </p:cNvPr>
          <p:cNvSpPr/>
          <p:nvPr/>
        </p:nvSpPr>
        <p:spPr>
          <a:xfrm>
            <a:off x="3183925" y="1083466"/>
            <a:ext cx="1923534" cy="9061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48DE23D-EFBC-D060-FB8D-A98531734F4A}"/>
              </a:ext>
            </a:extLst>
          </p:cNvPr>
          <p:cNvSpPr txBox="1"/>
          <p:nvPr/>
        </p:nvSpPr>
        <p:spPr>
          <a:xfrm>
            <a:off x="3080951" y="541835"/>
            <a:ext cx="5748724" cy="461665"/>
          </a:xfrm>
          <a:prstGeom prst="rect">
            <a:avLst/>
          </a:prstGeom>
          <a:noFill/>
        </p:spPr>
        <p:txBody>
          <a:bodyPr wrap="square" rtlCol="0">
            <a:spAutoFit/>
          </a:bodyPr>
          <a:lstStyle/>
          <a:p>
            <a:r>
              <a:rPr lang="en-US" sz="2400" b="1" dirty="0">
                <a:solidFill>
                  <a:srgbClr val="111A44"/>
                </a:solidFill>
                <a:latin typeface="Arial" panose="020B0604020202020204" pitchFamily="34" charset="0"/>
                <a:cs typeface="Arial" panose="020B0604020202020204" pitchFamily="34" charset="0"/>
              </a:rPr>
              <a:t>Florida’s 6 Pillars</a:t>
            </a:r>
          </a:p>
        </p:txBody>
      </p:sp>
      <p:sp>
        <p:nvSpPr>
          <p:cNvPr id="4" name="Oval 3">
            <a:extLst>
              <a:ext uri="{FF2B5EF4-FFF2-40B4-BE49-F238E27FC236}">
                <a16:creationId xmlns:a16="http://schemas.microsoft.com/office/drawing/2014/main" id="{072A97F0-2A7B-FD68-E2EB-5C720EC07311}"/>
              </a:ext>
            </a:extLst>
          </p:cNvPr>
          <p:cNvSpPr/>
          <p:nvPr/>
        </p:nvSpPr>
        <p:spPr>
          <a:xfrm>
            <a:off x="-933716" y="6356770"/>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Diagram&#10;&#10;Description automatically generated">
            <a:extLst>
              <a:ext uri="{FF2B5EF4-FFF2-40B4-BE49-F238E27FC236}">
                <a16:creationId xmlns:a16="http://schemas.microsoft.com/office/drawing/2014/main" id="{ED3D05A2-DE0C-BAAD-6341-6E8C7FE65607}"/>
              </a:ext>
            </a:extLst>
          </p:cNvPr>
          <p:cNvPicPr>
            <a:picLocks noChangeAspect="1"/>
          </p:cNvPicPr>
          <p:nvPr/>
        </p:nvPicPr>
        <p:blipFill rotWithShape="1">
          <a:blip r:embed="rId3"/>
          <a:srcRect l="2780" t="12167" r="4213"/>
          <a:stretch/>
        </p:blipFill>
        <p:spPr>
          <a:xfrm>
            <a:off x="1302543" y="157558"/>
            <a:ext cx="9586913" cy="6407354"/>
          </a:xfrm>
          <a:prstGeom prst="rect">
            <a:avLst/>
          </a:prstGeom>
        </p:spPr>
      </p:pic>
      <p:pic>
        <p:nvPicPr>
          <p:cNvPr id="9" name="Picture 8" descr="A picture containing text, clipart, tableware, plate&#10;&#10;Description automatically generated">
            <a:extLst>
              <a:ext uri="{FF2B5EF4-FFF2-40B4-BE49-F238E27FC236}">
                <a16:creationId xmlns:a16="http://schemas.microsoft.com/office/drawing/2014/main" id="{6E73B02D-B842-E80F-085C-82FA21BD0A33}"/>
              </a:ext>
            </a:extLst>
          </p:cNvPr>
          <p:cNvPicPr>
            <a:picLocks noChangeAspect="1"/>
          </p:cNvPicPr>
          <p:nvPr/>
        </p:nvPicPr>
        <p:blipFill>
          <a:blip r:embed="rId4"/>
          <a:stretch>
            <a:fillRect/>
          </a:stretch>
        </p:blipFill>
        <p:spPr>
          <a:xfrm>
            <a:off x="10691445" y="6368493"/>
            <a:ext cx="1185611" cy="196419"/>
          </a:xfrm>
          <a:prstGeom prst="rect">
            <a:avLst/>
          </a:prstGeom>
        </p:spPr>
      </p:pic>
    </p:spTree>
    <p:extLst>
      <p:ext uri="{BB962C8B-B14F-4D97-AF65-F5344CB8AC3E}">
        <p14:creationId xmlns:p14="http://schemas.microsoft.com/office/powerpoint/2010/main" val="4016234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Direct Flight to Florida: Making the Case for MIA</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9F093D2-8FBA-1B49-004B-FBBC1DF8B26F}"/>
              </a:ext>
            </a:extLst>
          </p:cNvPr>
          <p:cNvPicPr>
            <a:picLocks noChangeAspect="1"/>
          </p:cNvPicPr>
          <p:nvPr/>
        </p:nvPicPr>
        <p:blipFill>
          <a:blip r:embed="rId3"/>
          <a:stretch>
            <a:fillRect/>
          </a:stretch>
        </p:blipFill>
        <p:spPr>
          <a:xfrm>
            <a:off x="3957399" y="1367219"/>
            <a:ext cx="5861154" cy="5344378"/>
          </a:xfrm>
          <a:prstGeom prst="rect">
            <a:avLst/>
          </a:prstGeom>
        </p:spPr>
      </p:pic>
      <p:sp>
        <p:nvSpPr>
          <p:cNvPr id="3" name="TextBox 2">
            <a:extLst>
              <a:ext uri="{FF2B5EF4-FFF2-40B4-BE49-F238E27FC236}">
                <a16:creationId xmlns:a16="http://schemas.microsoft.com/office/drawing/2014/main" id="{6A294B3A-D035-B380-F991-27AB16EE4A4C}"/>
              </a:ext>
            </a:extLst>
          </p:cNvPr>
          <p:cNvSpPr txBox="1"/>
          <p:nvPr/>
        </p:nvSpPr>
        <p:spPr>
          <a:xfrm>
            <a:off x="1384456" y="2841271"/>
            <a:ext cx="5410482" cy="1938992"/>
          </a:xfrm>
          <a:prstGeom prst="rect">
            <a:avLst/>
          </a:prstGeom>
          <a:noFill/>
        </p:spPr>
        <p:txBody>
          <a:bodyPr wrap="square">
            <a:spAutoFit/>
          </a:bodyPr>
          <a:lstStyle/>
          <a:p>
            <a:r>
              <a:rPr lang="en-US" sz="3000" b="1" i="0" u="none" strike="noStrike" baseline="0" dirty="0">
                <a:solidFill>
                  <a:srgbClr val="0D4B7E"/>
                </a:solidFill>
                <a:latin typeface="Source Sans Pro" panose="020B0503030403020204" pitchFamily="34" charset="0"/>
              </a:rPr>
              <a:t>Florida has the 3rd largest U.S. population and nearly one-third of Florida residents live in MIA’s service area</a:t>
            </a:r>
            <a:endParaRPr lang="en-US" sz="1900" b="0" i="0" u="none" strike="noStrike" baseline="0" dirty="0">
              <a:solidFill>
                <a:srgbClr val="000000"/>
              </a:solidFill>
              <a:latin typeface="Source Sans Pro" panose="020B0503030403020204" pitchFamily="34" charset="0"/>
            </a:endParaRPr>
          </a:p>
        </p:txBody>
      </p:sp>
    </p:spTree>
    <p:extLst>
      <p:ext uri="{BB962C8B-B14F-4D97-AF65-F5344CB8AC3E}">
        <p14:creationId xmlns:p14="http://schemas.microsoft.com/office/powerpoint/2010/main" val="4195092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Direct Flight to Florida: Making the Case for MIA</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A294B3A-D035-B380-F991-27AB16EE4A4C}"/>
              </a:ext>
            </a:extLst>
          </p:cNvPr>
          <p:cNvSpPr txBox="1"/>
          <p:nvPr/>
        </p:nvSpPr>
        <p:spPr>
          <a:xfrm>
            <a:off x="369745" y="1553936"/>
            <a:ext cx="2453026" cy="5016758"/>
          </a:xfrm>
          <a:prstGeom prst="rect">
            <a:avLst/>
          </a:prstGeom>
          <a:noFill/>
        </p:spPr>
        <p:txBody>
          <a:bodyPr wrap="square">
            <a:spAutoFit/>
          </a:bodyPr>
          <a:lstStyle/>
          <a:p>
            <a:r>
              <a:rPr lang="en-US" sz="2000" b="1" i="0" u="none" strike="noStrike" baseline="0" dirty="0">
                <a:solidFill>
                  <a:srgbClr val="0D4B7E"/>
                </a:solidFill>
                <a:latin typeface="Source Sans Pro" panose="020B0503030403020204" pitchFamily="34" charset="0"/>
              </a:rPr>
              <a:t>In 2021, Miami </a:t>
            </a:r>
            <a:r>
              <a:rPr lang="en-US" sz="2000" b="1" dirty="0">
                <a:solidFill>
                  <a:srgbClr val="0D4B7E"/>
                </a:solidFill>
                <a:latin typeface="Source Sans Pro" panose="020B0503030403020204" pitchFamily="34" charset="0"/>
              </a:rPr>
              <a:t>became</a:t>
            </a:r>
            <a:r>
              <a:rPr lang="en-US" sz="2000" b="1" i="0" u="none" strike="noStrike" baseline="0" dirty="0">
                <a:solidFill>
                  <a:srgbClr val="0D4B7E"/>
                </a:solidFill>
                <a:latin typeface="Source Sans Pro" panose="020B0503030403020204" pitchFamily="34" charset="0"/>
              </a:rPr>
              <a:t> the highest-ranking U.S. gateway for international passengers and freight</a:t>
            </a:r>
          </a:p>
          <a:p>
            <a:endParaRPr lang="en-US" sz="2000" b="1" dirty="0">
              <a:solidFill>
                <a:srgbClr val="0D4B7E"/>
              </a:solidFill>
              <a:latin typeface="Source Sans Pro" panose="020B0503030403020204" pitchFamily="34" charset="0"/>
            </a:endParaRPr>
          </a:p>
          <a:p>
            <a:r>
              <a:rPr lang="en-US" sz="2000" b="1" i="0" u="none" strike="noStrike" baseline="0" dirty="0">
                <a:solidFill>
                  <a:srgbClr val="0D4B7E"/>
                </a:solidFill>
                <a:latin typeface="Source Sans Pro" panose="020B0503030403020204" pitchFamily="34" charset="0"/>
              </a:rPr>
              <a:t>MIA has regained its air service levels, routes and seat capacity lost during COVID faster than any other US gateway</a:t>
            </a:r>
          </a:p>
          <a:p>
            <a:endParaRPr lang="en-US" sz="2000" b="1" i="0" u="none" strike="noStrike" baseline="0" dirty="0">
              <a:solidFill>
                <a:srgbClr val="0D4B7E"/>
              </a:solidFill>
              <a:latin typeface="Source Sans Pro" panose="020B0503030403020204" pitchFamily="34" charset="0"/>
            </a:endParaRPr>
          </a:p>
        </p:txBody>
      </p:sp>
      <p:pic>
        <p:nvPicPr>
          <p:cNvPr id="2" name="Picture 1">
            <a:extLst>
              <a:ext uri="{FF2B5EF4-FFF2-40B4-BE49-F238E27FC236}">
                <a16:creationId xmlns:a16="http://schemas.microsoft.com/office/drawing/2014/main" id="{7EB0CEA4-2816-C733-ECA7-4F7865728B9A}"/>
              </a:ext>
            </a:extLst>
          </p:cNvPr>
          <p:cNvPicPr>
            <a:picLocks noChangeAspect="1"/>
          </p:cNvPicPr>
          <p:nvPr/>
        </p:nvPicPr>
        <p:blipFill rotWithShape="1">
          <a:blip r:embed="rId3"/>
          <a:srcRect t="11035"/>
          <a:stretch/>
        </p:blipFill>
        <p:spPr>
          <a:xfrm>
            <a:off x="2822771" y="1518981"/>
            <a:ext cx="9248317" cy="5151642"/>
          </a:xfrm>
          <a:prstGeom prst="rect">
            <a:avLst/>
          </a:prstGeom>
        </p:spPr>
      </p:pic>
    </p:spTree>
    <p:extLst>
      <p:ext uri="{BB962C8B-B14F-4D97-AF65-F5344CB8AC3E}">
        <p14:creationId xmlns:p14="http://schemas.microsoft.com/office/powerpoint/2010/main" val="1914301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Direct Flight to Florida: Making the Case for MIA</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A294B3A-D035-B380-F991-27AB16EE4A4C}"/>
              </a:ext>
            </a:extLst>
          </p:cNvPr>
          <p:cNvSpPr txBox="1"/>
          <p:nvPr/>
        </p:nvSpPr>
        <p:spPr>
          <a:xfrm>
            <a:off x="395111" y="1492158"/>
            <a:ext cx="2453026" cy="5016758"/>
          </a:xfrm>
          <a:prstGeom prst="rect">
            <a:avLst/>
          </a:prstGeom>
          <a:noFill/>
        </p:spPr>
        <p:txBody>
          <a:bodyPr wrap="square">
            <a:spAutoFit/>
          </a:bodyPr>
          <a:lstStyle/>
          <a:p>
            <a:r>
              <a:rPr lang="en-US" sz="2000" b="1" i="0" u="none" strike="noStrike" baseline="0" dirty="0">
                <a:solidFill>
                  <a:srgbClr val="0D4B7E"/>
                </a:solidFill>
                <a:latin typeface="Source Sans Pro" panose="020B0503030403020204" pitchFamily="34" charset="0"/>
              </a:rPr>
              <a:t>In 2019, Tokyo was Miami’s 2nd largest Asian market, after Manila which is too distant for a nonstop flight</a:t>
            </a:r>
          </a:p>
          <a:p>
            <a:endParaRPr lang="en-US" sz="2000" b="1" i="0" u="none" strike="noStrike" baseline="0" dirty="0">
              <a:solidFill>
                <a:srgbClr val="0D4B7E"/>
              </a:solidFill>
              <a:latin typeface="Source Sans Pro" panose="020B0503030403020204" pitchFamily="34" charset="0"/>
            </a:endParaRPr>
          </a:p>
          <a:p>
            <a:r>
              <a:rPr lang="en-US" sz="2000" b="1" i="0" u="none" strike="noStrike" baseline="0" dirty="0">
                <a:solidFill>
                  <a:srgbClr val="0D4B7E"/>
                </a:solidFill>
                <a:latin typeface="Source Sans Pro" panose="020B0503030403020204" pitchFamily="34" charset="0"/>
              </a:rPr>
              <a:t>JAL serves 11 U.S. points from the Tokyo Airports, notably absent</a:t>
            </a:r>
          </a:p>
          <a:p>
            <a:r>
              <a:rPr lang="en-US" sz="2000" b="1" i="0" u="none" strike="noStrike" baseline="0" dirty="0">
                <a:solidFill>
                  <a:srgbClr val="0D4B7E"/>
                </a:solidFill>
                <a:latin typeface="Source Sans Pro" panose="020B0503030403020204" pitchFamily="34" charset="0"/>
              </a:rPr>
              <a:t>is service to the presently leading international U.S gateway,</a:t>
            </a:r>
          </a:p>
          <a:p>
            <a:r>
              <a:rPr lang="en-US" sz="2000" b="1" i="0" u="none" strike="noStrike" baseline="0" dirty="0">
                <a:solidFill>
                  <a:srgbClr val="0D4B7E"/>
                </a:solidFill>
                <a:latin typeface="Source Sans Pro" panose="020B0503030403020204" pitchFamily="34" charset="0"/>
              </a:rPr>
              <a:t>Miami</a:t>
            </a:r>
          </a:p>
        </p:txBody>
      </p:sp>
      <p:pic>
        <p:nvPicPr>
          <p:cNvPr id="2" name="Picture 1">
            <a:extLst>
              <a:ext uri="{FF2B5EF4-FFF2-40B4-BE49-F238E27FC236}">
                <a16:creationId xmlns:a16="http://schemas.microsoft.com/office/drawing/2014/main" id="{7EB0CEA4-2816-C733-ECA7-4F7865728B9A}"/>
              </a:ext>
            </a:extLst>
          </p:cNvPr>
          <p:cNvPicPr>
            <a:picLocks noChangeAspect="1"/>
          </p:cNvPicPr>
          <p:nvPr/>
        </p:nvPicPr>
        <p:blipFill rotWithShape="1">
          <a:blip r:embed="rId3"/>
          <a:srcRect t="11035"/>
          <a:stretch/>
        </p:blipFill>
        <p:spPr>
          <a:xfrm>
            <a:off x="2848137" y="1518981"/>
            <a:ext cx="9222951" cy="5137512"/>
          </a:xfrm>
          <a:prstGeom prst="rect">
            <a:avLst/>
          </a:prstGeom>
        </p:spPr>
      </p:pic>
    </p:spTree>
    <p:extLst>
      <p:ext uri="{BB962C8B-B14F-4D97-AF65-F5344CB8AC3E}">
        <p14:creationId xmlns:p14="http://schemas.microsoft.com/office/powerpoint/2010/main" val="2915292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Direct Flight to Florida: Making the Case for MCO</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962FFAE-0A22-CBEF-88E3-7B64C33AB100}"/>
              </a:ext>
            </a:extLst>
          </p:cNvPr>
          <p:cNvPicPr>
            <a:picLocks noChangeAspect="1"/>
          </p:cNvPicPr>
          <p:nvPr/>
        </p:nvPicPr>
        <p:blipFill>
          <a:blip r:embed="rId3"/>
          <a:stretch>
            <a:fillRect/>
          </a:stretch>
        </p:blipFill>
        <p:spPr>
          <a:xfrm>
            <a:off x="5456414" y="1496712"/>
            <a:ext cx="5975299" cy="5361288"/>
          </a:xfrm>
          <a:prstGeom prst="rect">
            <a:avLst/>
          </a:prstGeom>
        </p:spPr>
      </p:pic>
      <p:pic>
        <p:nvPicPr>
          <p:cNvPr id="10" name="Picture 9">
            <a:extLst>
              <a:ext uri="{FF2B5EF4-FFF2-40B4-BE49-F238E27FC236}">
                <a16:creationId xmlns:a16="http://schemas.microsoft.com/office/drawing/2014/main" id="{C70BFE9F-D616-C120-0559-E843F0479D88}"/>
              </a:ext>
            </a:extLst>
          </p:cNvPr>
          <p:cNvPicPr>
            <a:picLocks noChangeAspect="1"/>
          </p:cNvPicPr>
          <p:nvPr/>
        </p:nvPicPr>
        <p:blipFill>
          <a:blip r:embed="rId4"/>
          <a:stretch>
            <a:fillRect/>
          </a:stretch>
        </p:blipFill>
        <p:spPr>
          <a:xfrm>
            <a:off x="9113269" y="2751325"/>
            <a:ext cx="2030144" cy="2030144"/>
          </a:xfrm>
          <a:prstGeom prst="rect">
            <a:avLst/>
          </a:prstGeom>
        </p:spPr>
      </p:pic>
      <p:pic>
        <p:nvPicPr>
          <p:cNvPr id="12" name="Picture 11">
            <a:extLst>
              <a:ext uri="{FF2B5EF4-FFF2-40B4-BE49-F238E27FC236}">
                <a16:creationId xmlns:a16="http://schemas.microsoft.com/office/drawing/2014/main" id="{FFB08FD2-00AB-CDA4-3102-C04E8B94E5B4}"/>
              </a:ext>
            </a:extLst>
          </p:cNvPr>
          <p:cNvPicPr>
            <a:picLocks noChangeAspect="1"/>
          </p:cNvPicPr>
          <p:nvPr/>
        </p:nvPicPr>
        <p:blipFill>
          <a:blip r:embed="rId5"/>
          <a:stretch>
            <a:fillRect/>
          </a:stretch>
        </p:blipFill>
        <p:spPr>
          <a:xfrm>
            <a:off x="9568206" y="3164315"/>
            <a:ext cx="1160177" cy="987963"/>
          </a:xfrm>
          <a:prstGeom prst="rect">
            <a:avLst/>
          </a:prstGeom>
        </p:spPr>
      </p:pic>
      <p:sp>
        <p:nvSpPr>
          <p:cNvPr id="9" name="TextBox 8">
            <a:extLst>
              <a:ext uri="{FF2B5EF4-FFF2-40B4-BE49-F238E27FC236}">
                <a16:creationId xmlns:a16="http://schemas.microsoft.com/office/drawing/2014/main" id="{499AA156-213E-897D-6ED4-A99A52188518}"/>
              </a:ext>
            </a:extLst>
          </p:cNvPr>
          <p:cNvSpPr txBox="1"/>
          <p:nvPr/>
        </p:nvSpPr>
        <p:spPr>
          <a:xfrm>
            <a:off x="1113918" y="2218900"/>
            <a:ext cx="6170924" cy="4204421"/>
          </a:xfrm>
          <a:prstGeom prst="rect">
            <a:avLst/>
          </a:prstGeom>
          <a:noFill/>
        </p:spPr>
        <p:txBody>
          <a:bodyPr wrap="square">
            <a:spAutoFit/>
          </a:bodyPr>
          <a:lstStyle/>
          <a:p>
            <a:pPr marR="0" lvl="0">
              <a:lnSpc>
                <a:spcPct val="107000"/>
              </a:lnSpc>
              <a:spcBef>
                <a:spcPts val="0"/>
              </a:spcBef>
              <a:spcAft>
                <a:spcPts val="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According to 2019 U.S. Census estimates, Asians represented 5.7% of Orange County’s population, almost double that of Florida’s 3%</a:t>
            </a:r>
          </a:p>
          <a:p>
            <a:pPr marR="0" lvl="0">
              <a:lnSpc>
                <a:spcPct val="107000"/>
              </a:lnSpc>
              <a:spcBef>
                <a:spcPts val="0"/>
              </a:spcBef>
              <a:spcAft>
                <a:spcPts val="800"/>
              </a:spcAft>
            </a:pP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A non-stop from Orlando to Tokyo would provide a one-stop connection to the rest of the Asia Pacific region to other important markets for MCO such as Manila, Beijing, Shanghai, Ho Chi Minh City and Seoul</a:t>
            </a:r>
          </a:p>
          <a:p>
            <a:pPr marR="0" lvl="0">
              <a:lnSpc>
                <a:spcPct val="107000"/>
              </a:lnSpc>
              <a:spcBef>
                <a:spcPts val="0"/>
              </a:spcBef>
              <a:spcAft>
                <a:spcPts val="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Orlando is home to the largest Japanese company in Florida, Mitsubishi Hitachi Power Systems, as well as Mitsukoshi, and over 80 other Japanese companies have a presence in the Central Florida region</a:t>
            </a:r>
          </a:p>
          <a:p>
            <a:pPr marR="0" lvl="0">
              <a:lnSpc>
                <a:spcPct val="107000"/>
              </a:lnSpc>
              <a:spcBef>
                <a:spcPts val="0"/>
              </a:spcBef>
              <a:spcAft>
                <a:spcPts val="0"/>
              </a:spcAft>
            </a:pP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Florida companies like Universal Studios can benefit </a:t>
            </a:r>
            <a:r>
              <a:rPr lang="en-US" sz="1700" dirty="0">
                <a:latin typeface="Calibri" panose="020F0502020204030204" pitchFamily="34" charset="0"/>
                <a:ea typeface="Calibri" panose="020F0502020204030204" pitchFamily="34" charset="0"/>
                <a:cs typeface="Times New Roman" panose="02020603050405020304" pitchFamily="18" charset="0"/>
              </a:rPr>
              <a:t>with </a:t>
            </a:r>
            <a:r>
              <a:rPr lang="en-US" sz="1700" dirty="0">
                <a:effectLst/>
                <a:latin typeface="Calibri" panose="020F0502020204030204" pitchFamily="34" charset="0"/>
                <a:ea typeface="Calibri" panose="020F0502020204030204" pitchFamily="34" charset="0"/>
                <a:cs typeface="Times New Roman" panose="02020603050405020304" pitchFamily="18" charset="0"/>
              </a:rPr>
              <a:t>easier transit to their Japan and Asia pacific properties</a:t>
            </a:r>
          </a:p>
        </p:txBody>
      </p:sp>
    </p:spTree>
    <p:extLst>
      <p:ext uri="{BB962C8B-B14F-4D97-AF65-F5344CB8AC3E}">
        <p14:creationId xmlns:p14="http://schemas.microsoft.com/office/powerpoint/2010/main" val="1618719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Direct Flight to Florida: Making the Case for MCO</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962FFAE-0A22-CBEF-88E3-7B64C33AB100}"/>
              </a:ext>
            </a:extLst>
          </p:cNvPr>
          <p:cNvPicPr>
            <a:picLocks noChangeAspect="1"/>
          </p:cNvPicPr>
          <p:nvPr/>
        </p:nvPicPr>
        <p:blipFill>
          <a:blip r:embed="rId3"/>
          <a:stretch>
            <a:fillRect/>
          </a:stretch>
        </p:blipFill>
        <p:spPr>
          <a:xfrm>
            <a:off x="5456414" y="1496712"/>
            <a:ext cx="5975299" cy="5361288"/>
          </a:xfrm>
          <a:prstGeom prst="rect">
            <a:avLst/>
          </a:prstGeom>
        </p:spPr>
      </p:pic>
      <p:pic>
        <p:nvPicPr>
          <p:cNvPr id="10" name="Picture 9">
            <a:extLst>
              <a:ext uri="{FF2B5EF4-FFF2-40B4-BE49-F238E27FC236}">
                <a16:creationId xmlns:a16="http://schemas.microsoft.com/office/drawing/2014/main" id="{C70BFE9F-D616-C120-0559-E843F0479D88}"/>
              </a:ext>
            </a:extLst>
          </p:cNvPr>
          <p:cNvPicPr>
            <a:picLocks noChangeAspect="1"/>
          </p:cNvPicPr>
          <p:nvPr/>
        </p:nvPicPr>
        <p:blipFill>
          <a:blip r:embed="rId4"/>
          <a:stretch>
            <a:fillRect/>
          </a:stretch>
        </p:blipFill>
        <p:spPr>
          <a:xfrm>
            <a:off x="9113269" y="2751325"/>
            <a:ext cx="2030144" cy="2030144"/>
          </a:xfrm>
          <a:prstGeom prst="rect">
            <a:avLst/>
          </a:prstGeom>
        </p:spPr>
      </p:pic>
      <p:pic>
        <p:nvPicPr>
          <p:cNvPr id="12" name="Picture 11">
            <a:extLst>
              <a:ext uri="{FF2B5EF4-FFF2-40B4-BE49-F238E27FC236}">
                <a16:creationId xmlns:a16="http://schemas.microsoft.com/office/drawing/2014/main" id="{FFB08FD2-00AB-CDA4-3102-C04E8B94E5B4}"/>
              </a:ext>
            </a:extLst>
          </p:cNvPr>
          <p:cNvPicPr>
            <a:picLocks noChangeAspect="1"/>
          </p:cNvPicPr>
          <p:nvPr/>
        </p:nvPicPr>
        <p:blipFill>
          <a:blip r:embed="rId5"/>
          <a:stretch>
            <a:fillRect/>
          </a:stretch>
        </p:blipFill>
        <p:spPr>
          <a:xfrm>
            <a:off x="9568206" y="3164315"/>
            <a:ext cx="1160177" cy="987963"/>
          </a:xfrm>
          <a:prstGeom prst="rect">
            <a:avLst/>
          </a:prstGeom>
        </p:spPr>
      </p:pic>
      <p:sp>
        <p:nvSpPr>
          <p:cNvPr id="9" name="TextBox 8">
            <a:extLst>
              <a:ext uri="{FF2B5EF4-FFF2-40B4-BE49-F238E27FC236}">
                <a16:creationId xmlns:a16="http://schemas.microsoft.com/office/drawing/2014/main" id="{499AA156-213E-897D-6ED4-A99A52188518}"/>
              </a:ext>
            </a:extLst>
          </p:cNvPr>
          <p:cNvSpPr txBox="1"/>
          <p:nvPr/>
        </p:nvSpPr>
        <p:spPr>
          <a:xfrm>
            <a:off x="1073688" y="2298805"/>
            <a:ext cx="6325985" cy="4228209"/>
          </a:xfrm>
          <a:prstGeom prst="rect">
            <a:avLst/>
          </a:prstGeom>
          <a:noFill/>
        </p:spPr>
        <p:txBody>
          <a:bodyPr wrap="square">
            <a:spAutoFit/>
          </a:bodyPr>
          <a:lstStyle/>
          <a:p>
            <a:pPr marR="0" lvl="0">
              <a:lnSpc>
                <a:spcPct val="107000"/>
              </a:lnSpc>
              <a:spcBef>
                <a:spcPts val="0"/>
              </a:spcBef>
              <a:spcAft>
                <a:spcPts val="0"/>
              </a:spcAft>
            </a:pPr>
            <a:r>
              <a:rPr lang="en-US" sz="1600" i="1" dirty="0">
                <a:effectLst/>
                <a:latin typeface="Calibri" panose="020F0502020204030204" pitchFamily="34" charset="0"/>
                <a:ea typeface="Calibri" panose="020F0502020204030204" pitchFamily="34" charset="0"/>
                <a:cs typeface="Times New Roman" panose="02020603050405020304" pitchFamily="18" charset="0"/>
              </a:rPr>
              <a:t>Asia</a:t>
            </a:r>
            <a:r>
              <a:rPr lang="en-US" sz="1600" dirty="0">
                <a:effectLst/>
                <a:latin typeface="Calibri" panose="020F0502020204030204" pitchFamily="34" charset="0"/>
                <a:ea typeface="Calibri" panose="020F0502020204030204" pitchFamily="34" charset="0"/>
                <a:cs typeface="Times New Roman" panose="02020603050405020304" pitchFamily="18" charset="0"/>
              </a:rPr>
              <a:t> to Orlando MCO passenger traffic has increased 13.4% since YE </a:t>
            </a:r>
            <a:r>
              <a:rPr lang="en-US" sz="1600" dirty="0">
                <a:latin typeface="Calibri" panose="020F0502020204030204" pitchFamily="34" charset="0"/>
                <a:ea typeface="Calibri" panose="020F0502020204030204" pitchFamily="34" charset="0"/>
                <a:cs typeface="Times New Roman" panose="02020603050405020304" pitchFamily="18" charset="0"/>
              </a:rPr>
              <a:t>2/</a:t>
            </a:r>
            <a:r>
              <a:rPr lang="en-US" sz="1600" dirty="0">
                <a:effectLst/>
                <a:latin typeface="Calibri" panose="020F0502020204030204" pitchFamily="34" charset="0"/>
                <a:ea typeface="Calibri" panose="020F0502020204030204" pitchFamily="34" charset="0"/>
                <a:cs typeface="Times New Roman" panose="02020603050405020304" pitchFamily="18" charset="0"/>
              </a:rPr>
              <a:t>2017 from 442,656 passengers to 502,074 in YE </a:t>
            </a:r>
            <a:r>
              <a:rPr lang="en-US" sz="1600" dirty="0">
                <a:latin typeface="Calibri" panose="020F0502020204030204" pitchFamily="34" charset="0"/>
                <a:ea typeface="Calibri" panose="020F0502020204030204" pitchFamily="34" charset="0"/>
                <a:cs typeface="Times New Roman" panose="02020603050405020304" pitchFamily="18" charset="0"/>
              </a:rPr>
              <a:t>2/</a:t>
            </a:r>
            <a:r>
              <a:rPr lang="en-US" sz="1600" dirty="0">
                <a:effectLst/>
                <a:latin typeface="Calibri" panose="020F0502020204030204" pitchFamily="34" charset="0"/>
                <a:ea typeface="Calibri" panose="020F0502020204030204" pitchFamily="34" charset="0"/>
                <a:cs typeface="Times New Roman" panose="02020603050405020304" pitchFamily="18" charset="0"/>
              </a:rPr>
              <a:t>2020</a:t>
            </a:r>
          </a:p>
          <a:p>
            <a:pPr marL="342900" marR="0" lvl="0" indent="-342900">
              <a:lnSpc>
                <a:spcPct val="105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MCO is the largest U.S. market without nonstop service to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Asia</a:t>
            </a:r>
            <a:r>
              <a:rPr lang="en-US" sz="1600" dirty="0">
                <a:effectLst/>
                <a:latin typeface="Calibri" panose="020F0502020204030204" pitchFamily="34" charset="0"/>
                <a:ea typeface="Calibri" panose="020F0502020204030204" pitchFamily="34" charset="0"/>
                <a:cs typeface="Times New Roman" panose="02020603050405020304" pitchFamily="18" charset="0"/>
              </a:rPr>
              <a:t> YE 2/2020 when compared with MIA, PHX, PHL, RDU </a:t>
            </a:r>
          </a:p>
          <a:p>
            <a:pPr marL="342900" marR="0" lvl="0" indent="-342900">
              <a:lnSpc>
                <a:spcPct val="105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MCO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Asia</a:t>
            </a:r>
            <a:r>
              <a:rPr lang="en-US" sz="1600" dirty="0">
                <a:effectLst/>
                <a:latin typeface="Calibri" panose="020F0502020204030204" pitchFamily="34" charset="0"/>
                <a:ea typeface="Calibri" panose="020F0502020204030204" pitchFamily="34" charset="0"/>
                <a:cs typeface="Times New Roman" panose="02020603050405020304" pitchFamily="18" charset="0"/>
              </a:rPr>
              <a:t> traffic is 45.8% larger than MIA</a:t>
            </a:r>
          </a:p>
          <a:p>
            <a:pPr marL="742950" lvl="1" indent="-285750">
              <a:lnSpc>
                <a:spcPct val="105000"/>
              </a:lnSpc>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502,074 MCO Asia passengers vs 344,324 for MIA YE </a:t>
            </a:r>
            <a:r>
              <a:rPr lang="en-US" sz="1600" dirty="0">
                <a:latin typeface="Calibri" panose="020F0502020204030204" pitchFamily="34" charset="0"/>
                <a:ea typeface="Calibri" panose="020F0502020204030204" pitchFamily="34" charset="0"/>
                <a:cs typeface="Times New Roman" panose="02020603050405020304" pitchFamily="18" charset="0"/>
              </a:rPr>
              <a:t>2/</a:t>
            </a:r>
            <a:r>
              <a:rPr lang="en-US" sz="1600" dirty="0">
                <a:effectLst/>
                <a:latin typeface="Calibri" panose="020F0502020204030204" pitchFamily="34" charset="0"/>
                <a:ea typeface="Calibri" panose="020F0502020204030204" pitchFamily="34" charset="0"/>
                <a:cs typeface="Times New Roman" panose="02020603050405020304" pitchFamily="18" charset="0"/>
              </a:rPr>
              <a:t>2020</a:t>
            </a:r>
          </a:p>
          <a:p>
            <a:pPr marL="342900" marR="0" lvl="0" indent="-342900">
              <a:lnSpc>
                <a:spcPct val="105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MCO is the largest U.S. market without nonstop service to Japan and 328.5% larger than MIA-Japan- YE </a:t>
            </a:r>
            <a:r>
              <a:rPr lang="en-US" sz="1600" dirty="0">
                <a:latin typeface="Calibri" panose="020F0502020204030204" pitchFamily="34" charset="0"/>
                <a:ea typeface="Calibri" panose="020F0502020204030204" pitchFamily="34" charset="0"/>
                <a:cs typeface="Times New Roman" panose="02020603050405020304" pitchFamily="18" charset="0"/>
              </a:rPr>
              <a:t>2/</a:t>
            </a:r>
            <a:r>
              <a:rPr lang="en-US" sz="1600" dirty="0">
                <a:effectLst/>
                <a:latin typeface="Calibri" panose="020F0502020204030204" pitchFamily="34" charset="0"/>
                <a:ea typeface="Calibri" panose="020F0502020204030204" pitchFamily="34" charset="0"/>
                <a:cs typeface="Times New Roman" panose="02020603050405020304" pitchFamily="18" charset="0"/>
              </a:rPr>
              <a:t>2020</a:t>
            </a:r>
          </a:p>
          <a:p>
            <a:pPr marL="742950" lvl="1" indent="-285750">
              <a:lnSpc>
                <a:spcPct val="105000"/>
              </a:lnSpc>
              <a:buFont typeface="Arial" panose="020B0604020202020204" pitchFamily="34" charset="0"/>
              <a:buChar char="•"/>
            </a:pPr>
            <a:r>
              <a:rPr lang="es-CO" sz="1600" dirty="0">
                <a:effectLst/>
                <a:latin typeface="Calibri" panose="020F0502020204030204" pitchFamily="34" charset="0"/>
                <a:ea typeface="Calibri" panose="020F0502020204030204" pitchFamily="34" charset="0"/>
                <a:cs typeface="Times New Roman" panose="02020603050405020304" pitchFamily="18" charset="0"/>
              </a:rPr>
              <a:t>167,541 MCO vs 39,097 </a:t>
            </a:r>
            <a:r>
              <a:rPr lang="es-CO"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CO" sz="1600" dirty="0">
                <a:effectLst/>
                <a:latin typeface="Calibri" panose="020F0502020204030204" pitchFamily="34" charset="0"/>
                <a:ea typeface="Calibri" panose="020F0502020204030204" pitchFamily="34" charset="0"/>
                <a:cs typeface="Times New Roman" panose="02020603050405020304" pitchFamily="18" charset="0"/>
              </a:rPr>
              <a:t> MIA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MCO is the largest U.S. market without nonstop service to Tokyo Narita and 236.3% larger than MIA-Tokyo Narita- YE </a:t>
            </a:r>
            <a:r>
              <a:rPr lang="en-US" sz="1600" dirty="0">
                <a:latin typeface="Calibri" panose="020F0502020204030204" pitchFamily="34" charset="0"/>
                <a:ea typeface="Calibri" panose="020F0502020204030204" pitchFamily="34" charset="0"/>
                <a:cs typeface="Times New Roman" panose="02020603050405020304" pitchFamily="18" charset="0"/>
              </a:rPr>
              <a:t>2/</a:t>
            </a:r>
            <a:r>
              <a:rPr lang="en-US" sz="1600" dirty="0">
                <a:effectLst/>
                <a:latin typeface="Calibri" panose="020F0502020204030204" pitchFamily="34" charset="0"/>
                <a:ea typeface="Calibri" panose="020F0502020204030204" pitchFamily="34" charset="0"/>
                <a:cs typeface="Times New Roman" panose="02020603050405020304" pitchFamily="18" charset="0"/>
              </a:rPr>
              <a:t>2020</a:t>
            </a:r>
          </a:p>
          <a:p>
            <a:pPr marL="742950" marR="0" lvl="1" indent="-285750">
              <a:lnSpc>
                <a:spcPct val="105000"/>
              </a:lnSpc>
              <a:spcBef>
                <a:spcPts val="0"/>
              </a:spcBef>
              <a:spcAft>
                <a:spcPts val="800"/>
              </a:spcAft>
              <a:buFont typeface="Courier New" panose="02070309020205020404" pitchFamily="49" charset="0"/>
              <a:buChar char="o"/>
            </a:pPr>
            <a:r>
              <a:rPr lang="es-CO" sz="1600" dirty="0">
                <a:effectLst/>
                <a:latin typeface="Calibri" panose="020F0502020204030204" pitchFamily="34" charset="0"/>
                <a:ea typeface="Calibri" panose="020F0502020204030204" pitchFamily="34" charset="0"/>
                <a:cs typeface="Times New Roman" panose="02020603050405020304" pitchFamily="18" charset="0"/>
              </a:rPr>
              <a:t>85,466 MCO vs 25,414 </a:t>
            </a:r>
            <a:r>
              <a:rPr lang="es-CO" sz="1600" dirty="0" err="1">
                <a:effectLst/>
                <a:latin typeface="Calibri" panose="020F0502020204030204" pitchFamily="34" charset="0"/>
                <a:ea typeface="Calibri" panose="020F0502020204030204" pitchFamily="34" charset="0"/>
                <a:cs typeface="Times New Roman" panose="02020603050405020304" pitchFamily="18" charset="0"/>
              </a:rPr>
              <a:t>for</a:t>
            </a:r>
            <a:r>
              <a:rPr lang="es-CO" sz="1600" dirty="0">
                <a:effectLst/>
                <a:latin typeface="Calibri" panose="020F0502020204030204" pitchFamily="34" charset="0"/>
                <a:ea typeface="Calibri" panose="020F0502020204030204" pitchFamily="34" charset="0"/>
                <a:cs typeface="Times New Roman" panose="02020603050405020304" pitchFamily="18" charset="0"/>
              </a:rPr>
              <a:t> MIA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3176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Direct Flight to Florida: Making the Case for MCO</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962FFAE-0A22-CBEF-88E3-7B64C33AB100}"/>
              </a:ext>
            </a:extLst>
          </p:cNvPr>
          <p:cNvPicPr>
            <a:picLocks noChangeAspect="1"/>
          </p:cNvPicPr>
          <p:nvPr/>
        </p:nvPicPr>
        <p:blipFill>
          <a:blip r:embed="rId3"/>
          <a:stretch>
            <a:fillRect/>
          </a:stretch>
        </p:blipFill>
        <p:spPr>
          <a:xfrm>
            <a:off x="4961740" y="1496712"/>
            <a:ext cx="5975299" cy="5361288"/>
          </a:xfrm>
          <a:prstGeom prst="rect">
            <a:avLst/>
          </a:prstGeom>
        </p:spPr>
      </p:pic>
      <p:pic>
        <p:nvPicPr>
          <p:cNvPr id="10" name="Picture 9">
            <a:extLst>
              <a:ext uri="{FF2B5EF4-FFF2-40B4-BE49-F238E27FC236}">
                <a16:creationId xmlns:a16="http://schemas.microsoft.com/office/drawing/2014/main" id="{C70BFE9F-D616-C120-0559-E843F0479D88}"/>
              </a:ext>
            </a:extLst>
          </p:cNvPr>
          <p:cNvPicPr>
            <a:picLocks noChangeAspect="1"/>
          </p:cNvPicPr>
          <p:nvPr/>
        </p:nvPicPr>
        <p:blipFill>
          <a:blip r:embed="rId4"/>
          <a:stretch>
            <a:fillRect/>
          </a:stretch>
        </p:blipFill>
        <p:spPr>
          <a:xfrm>
            <a:off x="8753509" y="2826275"/>
            <a:ext cx="2030144" cy="2030144"/>
          </a:xfrm>
          <a:prstGeom prst="rect">
            <a:avLst/>
          </a:prstGeom>
        </p:spPr>
      </p:pic>
      <p:pic>
        <p:nvPicPr>
          <p:cNvPr id="12" name="Picture 11">
            <a:extLst>
              <a:ext uri="{FF2B5EF4-FFF2-40B4-BE49-F238E27FC236}">
                <a16:creationId xmlns:a16="http://schemas.microsoft.com/office/drawing/2014/main" id="{FFB08FD2-00AB-CDA4-3102-C04E8B94E5B4}"/>
              </a:ext>
            </a:extLst>
          </p:cNvPr>
          <p:cNvPicPr>
            <a:picLocks noChangeAspect="1"/>
          </p:cNvPicPr>
          <p:nvPr/>
        </p:nvPicPr>
        <p:blipFill>
          <a:blip r:embed="rId5"/>
          <a:stretch>
            <a:fillRect/>
          </a:stretch>
        </p:blipFill>
        <p:spPr>
          <a:xfrm>
            <a:off x="9208445" y="3164315"/>
            <a:ext cx="1160177" cy="987963"/>
          </a:xfrm>
          <a:prstGeom prst="rect">
            <a:avLst/>
          </a:prstGeom>
        </p:spPr>
      </p:pic>
      <p:pic>
        <p:nvPicPr>
          <p:cNvPr id="14" name="Picture 13">
            <a:extLst>
              <a:ext uri="{FF2B5EF4-FFF2-40B4-BE49-F238E27FC236}">
                <a16:creationId xmlns:a16="http://schemas.microsoft.com/office/drawing/2014/main" id="{421B5F8A-1693-9A63-23E1-D4F47477F40E}"/>
              </a:ext>
            </a:extLst>
          </p:cNvPr>
          <p:cNvPicPr>
            <a:picLocks noChangeAspect="1"/>
          </p:cNvPicPr>
          <p:nvPr/>
        </p:nvPicPr>
        <p:blipFill>
          <a:blip r:embed="rId6"/>
          <a:stretch>
            <a:fillRect/>
          </a:stretch>
        </p:blipFill>
        <p:spPr>
          <a:xfrm>
            <a:off x="761216" y="2638268"/>
            <a:ext cx="8138585" cy="3013023"/>
          </a:xfrm>
          <a:prstGeom prst="rect">
            <a:avLst/>
          </a:prstGeom>
        </p:spPr>
      </p:pic>
    </p:spTree>
    <p:extLst>
      <p:ext uri="{BB962C8B-B14F-4D97-AF65-F5344CB8AC3E}">
        <p14:creationId xmlns:p14="http://schemas.microsoft.com/office/powerpoint/2010/main" val="2501622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60858C-08F6-6841-3574-55A0A754DB64}"/>
              </a:ext>
            </a:extLst>
          </p:cNvPr>
          <p:cNvPicPr>
            <a:picLocks noChangeAspect="1"/>
          </p:cNvPicPr>
          <p:nvPr/>
        </p:nvPicPr>
        <p:blipFill>
          <a:blip r:embed="rId3"/>
          <a:stretch>
            <a:fillRect/>
          </a:stretch>
        </p:blipFill>
        <p:spPr>
          <a:xfrm>
            <a:off x="3507698" y="1464417"/>
            <a:ext cx="9220472" cy="5183602"/>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Direct Flight to Florida: Making the Case for MCO</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BD99163-D12F-2D73-CF3A-FAE63368716A}"/>
              </a:ext>
            </a:extLst>
          </p:cNvPr>
          <p:cNvSpPr txBox="1"/>
          <p:nvPr/>
        </p:nvSpPr>
        <p:spPr>
          <a:xfrm>
            <a:off x="487184" y="2771838"/>
            <a:ext cx="6730584" cy="2820837"/>
          </a:xfrm>
          <a:prstGeom prst="rect">
            <a:avLst/>
          </a:prstGeom>
          <a:noFill/>
        </p:spPr>
        <p:txBody>
          <a:bodyPr wrap="square">
            <a:spAutoFit/>
          </a:bodyPr>
          <a:lstStyle/>
          <a:p>
            <a:pPr marL="609585" marR="0" lvl="1" algn="l" defTabSz="1219170" rtl="0" eaLnBrk="1" fontAlgn="auto" latinLnBrk="0" hangingPunct="1">
              <a:lnSpc>
                <a:spcPct val="100000"/>
              </a:lnSpc>
              <a:spcBef>
                <a:spcPts val="0"/>
              </a:spcBef>
              <a:spcAft>
                <a:spcPts val="0"/>
              </a:spcAft>
              <a:buClrTx/>
              <a:buSzTx/>
              <a:tabLst/>
              <a:defRPr/>
            </a:pPr>
            <a:r>
              <a:rPr kumimoji="0" lang="en-US" sz="2533" b="0" i="0" u="sng" strike="noStrike" kern="1200" cap="none" spc="0" normalizeH="0" baseline="0" noProof="0" dirty="0">
                <a:ln>
                  <a:noFill/>
                </a:ln>
                <a:solidFill>
                  <a:srgbClr val="1F73A9"/>
                </a:solidFill>
                <a:effectLst/>
                <a:uLnTx/>
                <a:uFillTx/>
                <a:latin typeface="Avenir 65 Medium"/>
                <a:ea typeface="+mn-ea"/>
                <a:cs typeface="Avenir 55 Roman"/>
              </a:rPr>
              <a:t>Only U.S. Inter-city rail service from an airport</a:t>
            </a:r>
          </a:p>
          <a:p>
            <a:pPr marL="609585" marR="0" lvl="1" algn="l" defTabSz="1219170" rtl="0" eaLnBrk="1" fontAlgn="auto" latinLnBrk="0" hangingPunct="1">
              <a:lnSpc>
                <a:spcPct val="100000"/>
              </a:lnSpc>
              <a:spcBef>
                <a:spcPts val="0"/>
              </a:spcBef>
              <a:spcAft>
                <a:spcPts val="0"/>
              </a:spcAft>
              <a:buClrTx/>
              <a:buSzTx/>
              <a:tabLst/>
              <a:defRPr/>
            </a:pPr>
            <a:endParaRPr kumimoji="0" lang="en-US" sz="2533" b="0" i="0" u="sng" strike="noStrike" kern="1200" cap="none" spc="0" normalizeH="0" baseline="0" noProof="0" dirty="0">
              <a:ln>
                <a:noFill/>
              </a:ln>
              <a:solidFill>
                <a:srgbClr val="1F73A9"/>
              </a:solidFill>
              <a:effectLst/>
              <a:uLnTx/>
              <a:uFillTx/>
              <a:latin typeface="Avenir 65 Medium"/>
              <a:ea typeface="+mn-ea"/>
              <a:cs typeface="Avenir 55 Roman"/>
            </a:endParaRPr>
          </a:p>
          <a:p>
            <a:pPr marL="609585" marR="0" lvl="1" algn="l" defTabSz="1219170" rtl="0" eaLnBrk="1" fontAlgn="auto" latinLnBrk="0" hangingPunct="1">
              <a:lnSpc>
                <a:spcPct val="100000"/>
              </a:lnSpc>
              <a:spcBef>
                <a:spcPts val="0"/>
              </a:spcBef>
              <a:spcAft>
                <a:spcPts val="0"/>
              </a:spcAft>
              <a:buClrTx/>
              <a:buSzTx/>
              <a:tabLst/>
              <a:defRPr/>
            </a:pPr>
            <a:r>
              <a:rPr kumimoji="0" lang="en-US" sz="2533" b="0" i="0" u="none" strike="noStrike" kern="1200" cap="none" spc="0" normalizeH="0" baseline="0" noProof="0" dirty="0">
                <a:ln>
                  <a:noFill/>
                </a:ln>
                <a:solidFill>
                  <a:srgbClr val="1F73A9"/>
                </a:solidFill>
                <a:effectLst/>
                <a:uLnTx/>
                <a:uFillTx/>
                <a:latin typeface="Avenir 65 Medium"/>
                <a:ea typeface="+mn-ea"/>
                <a:cs typeface="Avenir 55 Roman"/>
              </a:rPr>
              <a:t>Will operate from MCO to city centers in </a:t>
            </a:r>
          </a:p>
          <a:p>
            <a:pPr marL="609585" marR="0" lvl="1" algn="l" defTabSz="1219170" rtl="0" eaLnBrk="1" fontAlgn="auto" latinLnBrk="0" hangingPunct="1">
              <a:lnSpc>
                <a:spcPct val="100000"/>
              </a:lnSpc>
              <a:spcBef>
                <a:spcPts val="0"/>
              </a:spcBef>
              <a:spcAft>
                <a:spcPts val="0"/>
              </a:spcAft>
              <a:buClrTx/>
              <a:buSzTx/>
              <a:tabLst/>
              <a:defRPr/>
            </a:pPr>
            <a:r>
              <a:rPr kumimoji="0" lang="en-US" sz="2533" b="0" i="0" u="none" strike="noStrike" kern="1200" cap="none" spc="0" normalizeH="0" baseline="0" noProof="0" dirty="0">
                <a:ln>
                  <a:noFill/>
                </a:ln>
                <a:solidFill>
                  <a:srgbClr val="1F73A9"/>
                </a:solidFill>
                <a:effectLst/>
                <a:uLnTx/>
                <a:uFillTx/>
                <a:latin typeface="Avenir 65 Medium"/>
                <a:ea typeface="+mn-ea"/>
                <a:cs typeface="Avenir 55 Roman"/>
              </a:rPr>
              <a:t>West Palm Beach, Ft. Lauderdale, and Miami</a:t>
            </a:r>
          </a:p>
          <a:p>
            <a:pPr marL="609585" marR="0" lvl="1" algn="l" defTabSz="1219170" rtl="0" eaLnBrk="1" fontAlgn="auto" latinLnBrk="0" hangingPunct="1">
              <a:lnSpc>
                <a:spcPct val="100000"/>
              </a:lnSpc>
              <a:spcBef>
                <a:spcPts val="0"/>
              </a:spcBef>
              <a:spcAft>
                <a:spcPts val="0"/>
              </a:spcAft>
              <a:buClrTx/>
              <a:buSzTx/>
              <a:tabLst/>
              <a:defRPr/>
            </a:pPr>
            <a:endParaRPr kumimoji="0" lang="en-US" sz="2533" b="0" i="0" u="none" strike="noStrike" kern="1200" cap="none" spc="0" normalizeH="0" baseline="0" noProof="0" dirty="0">
              <a:ln>
                <a:noFill/>
              </a:ln>
              <a:solidFill>
                <a:srgbClr val="1F73A9"/>
              </a:solidFill>
              <a:effectLst/>
              <a:uLnTx/>
              <a:uFillTx/>
              <a:latin typeface="Avenir 65 Medium"/>
              <a:ea typeface="+mn-ea"/>
              <a:cs typeface="Avenir 55 Roman"/>
            </a:endParaRPr>
          </a:p>
          <a:p>
            <a:pPr marL="609585" marR="0" lvl="1" algn="l" defTabSz="1219170" rtl="0" eaLnBrk="1" fontAlgn="auto" latinLnBrk="0" hangingPunct="1">
              <a:lnSpc>
                <a:spcPct val="100000"/>
              </a:lnSpc>
              <a:spcBef>
                <a:spcPts val="0"/>
              </a:spcBef>
              <a:spcAft>
                <a:spcPts val="0"/>
              </a:spcAft>
              <a:buClrTx/>
              <a:buSzTx/>
              <a:tabLst/>
              <a:defRPr/>
            </a:pPr>
            <a:r>
              <a:rPr kumimoji="0" lang="en-US" sz="2533" b="0" i="0" u="none" strike="noStrike" kern="1200" cap="none" spc="0" normalizeH="0" baseline="0" noProof="0" dirty="0">
                <a:ln>
                  <a:noFill/>
                </a:ln>
                <a:solidFill>
                  <a:srgbClr val="1F73A9"/>
                </a:solidFill>
                <a:effectLst/>
                <a:uLnTx/>
                <a:uFillTx/>
                <a:latin typeface="Avenir 65 Medium"/>
                <a:ea typeface="+mn-ea"/>
                <a:cs typeface="Avenir 55 Roman"/>
              </a:rPr>
              <a:t>Estimated start date: </a:t>
            </a:r>
            <a:r>
              <a:rPr lang="en-US" sz="2533" dirty="0">
                <a:solidFill>
                  <a:srgbClr val="1F73A9"/>
                </a:solidFill>
                <a:latin typeface="Avenir 65 Medium"/>
                <a:cs typeface="Avenir 55 Roman"/>
              </a:rPr>
              <a:t>Summer</a:t>
            </a:r>
            <a:r>
              <a:rPr kumimoji="0" lang="en-US" sz="2533" b="0" i="0" u="none" strike="noStrike" kern="1200" cap="none" spc="0" normalizeH="0" baseline="0" noProof="0" dirty="0">
                <a:ln>
                  <a:noFill/>
                </a:ln>
                <a:solidFill>
                  <a:srgbClr val="1F73A9"/>
                </a:solidFill>
                <a:effectLst/>
                <a:uLnTx/>
                <a:uFillTx/>
                <a:latin typeface="Avenir 65 Medium"/>
                <a:ea typeface="+mn-ea"/>
                <a:cs typeface="Avenir 55 Roman"/>
              </a:rPr>
              <a:t> 2023 </a:t>
            </a:r>
            <a:endParaRPr lang="en-US" dirty="0"/>
          </a:p>
        </p:txBody>
      </p:sp>
      <p:pic>
        <p:nvPicPr>
          <p:cNvPr id="9" name="Picture 8">
            <a:extLst>
              <a:ext uri="{FF2B5EF4-FFF2-40B4-BE49-F238E27FC236}">
                <a16:creationId xmlns:a16="http://schemas.microsoft.com/office/drawing/2014/main" id="{A72328F6-57DB-021E-F8B9-B3B409431D29}"/>
              </a:ext>
            </a:extLst>
          </p:cNvPr>
          <p:cNvPicPr>
            <a:picLocks noChangeAspect="1"/>
          </p:cNvPicPr>
          <p:nvPr/>
        </p:nvPicPr>
        <p:blipFill>
          <a:blip r:embed="rId4"/>
          <a:stretch>
            <a:fillRect/>
          </a:stretch>
        </p:blipFill>
        <p:spPr>
          <a:xfrm>
            <a:off x="6199779" y="4656306"/>
            <a:ext cx="3476549" cy="2375823"/>
          </a:xfrm>
          <a:prstGeom prst="rect">
            <a:avLst/>
          </a:prstGeom>
        </p:spPr>
      </p:pic>
      <p:pic>
        <p:nvPicPr>
          <p:cNvPr id="13" name="Picture 12">
            <a:extLst>
              <a:ext uri="{FF2B5EF4-FFF2-40B4-BE49-F238E27FC236}">
                <a16:creationId xmlns:a16="http://schemas.microsoft.com/office/drawing/2014/main" id="{6E288DDE-06A2-0F8B-AFA9-E4EB8DABBB67}"/>
              </a:ext>
            </a:extLst>
          </p:cNvPr>
          <p:cNvPicPr>
            <a:picLocks noChangeAspect="1"/>
          </p:cNvPicPr>
          <p:nvPr/>
        </p:nvPicPr>
        <p:blipFill>
          <a:blip r:embed="rId5"/>
          <a:stretch>
            <a:fillRect/>
          </a:stretch>
        </p:blipFill>
        <p:spPr>
          <a:xfrm>
            <a:off x="9250567" y="3429000"/>
            <a:ext cx="286537" cy="280440"/>
          </a:xfrm>
          <a:prstGeom prst="rect">
            <a:avLst/>
          </a:prstGeom>
        </p:spPr>
      </p:pic>
      <p:pic>
        <p:nvPicPr>
          <p:cNvPr id="15" name="Picture 14">
            <a:extLst>
              <a:ext uri="{FF2B5EF4-FFF2-40B4-BE49-F238E27FC236}">
                <a16:creationId xmlns:a16="http://schemas.microsoft.com/office/drawing/2014/main" id="{FC131FFD-0C64-C111-BF85-725E457D2897}"/>
              </a:ext>
            </a:extLst>
          </p:cNvPr>
          <p:cNvPicPr>
            <a:picLocks noChangeAspect="1"/>
          </p:cNvPicPr>
          <p:nvPr/>
        </p:nvPicPr>
        <p:blipFill>
          <a:blip r:embed="rId5"/>
          <a:stretch>
            <a:fillRect/>
          </a:stretch>
        </p:blipFill>
        <p:spPr>
          <a:xfrm>
            <a:off x="10459408" y="4866111"/>
            <a:ext cx="286537" cy="280440"/>
          </a:xfrm>
          <a:prstGeom prst="rect">
            <a:avLst/>
          </a:prstGeom>
        </p:spPr>
      </p:pic>
      <p:pic>
        <p:nvPicPr>
          <p:cNvPr id="16" name="Picture 15">
            <a:extLst>
              <a:ext uri="{FF2B5EF4-FFF2-40B4-BE49-F238E27FC236}">
                <a16:creationId xmlns:a16="http://schemas.microsoft.com/office/drawing/2014/main" id="{116628D9-6BD3-9F57-A03F-089E8E75C8C5}"/>
              </a:ext>
            </a:extLst>
          </p:cNvPr>
          <p:cNvPicPr>
            <a:picLocks noChangeAspect="1"/>
          </p:cNvPicPr>
          <p:nvPr/>
        </p:nvPicPr>
        <p:blipFill>
          <a:blip r:embed="rId5"/>
          <a:stretch>
            <a:fillRect/>
          </a:stretch>
        </p:blipFill>
        <p:spPr>
          <a:xfrm>
            <a:off x="10459407" y="5356949"/>
            <a:ext cx="286537" cy="280440"/>
          </a:xfrm>
          <a:prstGeom prst="rect">
            <a:avLst/>
          </a:prstGeom>
        </p:spPr>
      </p:pic>
      <p:pic>
        <p:nvPicPr>
          <p:cNvPr id="17" name="Picture 16">
            <a:extLst>
              <a:ext uri="{FF2B5EF4-FFF2-40B4-BE49-F238E27FC236}">
                <a16:creationId xmlns:a16="http://schemas.microsoft.com/office/drawing/2014/main" id="{D67D706F-9EE7-D1FF-6CDA-CD7741748F42}"/>
              </a:ext>
            </a:extLst>
          </p:cNvPr>
          <p:cNvPicPr>
            <a:picLocks noChangeAspect="1"/>
          </p:cNvPicPr>
          <p:nvPr/>
        </p:nvPicPr>
        <p:blipFill>
          <a:blip r:embed="rId5"/>
          <a:stretch>
            <a:fillRect/>
          </a:stretch>
        </p:blipFill>
        <p:spPr>
          <a:xfrm>
            <a:off x="10312119" y="5840470"/>
            <a:ext cx="254310" cy="248899"/>
          </a:xfrm>
          <a:prstGeom prst="rect">
            <a:avLst/>
          </a:prstGeom>
        </p:spPr>
      </p:pic>
      <p:pic>
        <p:nvPicPr>
          <p:cNvPr id="18" name="Picture 17">
            <a:extLst>
              <a:ext uri="{FF2B5EF4-FFF2-40B4-BE49-F238E27FC236}">
                <a16:creationId xmlns:a16="http://schemas.microsoft.com/office/drawing/2014/main" id="{36F576E5-2004-B4D3-357F-5262C77AEB73}"/>
              </a:ext>
            </a:extLst>
          </p:cNvPr>
          <p:cNvPicPr>
            <a:picLocks noChangeAspect="1"/>
          </p:cNvPicPr>
          <p:nvPr/>
        </p:nvPicPr>
        <p:blipFill>
          <a:blip r:embed="rId6"/>
          <a:stretch>
            <a:fillRect/>
          </a:stretch>
        </p:blipFill>
        <p:spPr>
          <a:xfrm>
            <a:off x="1096517" y="1667203"/>
            <a:ext cx="3197503" cy="794645"/>
          </a:xfrm>
          <a:prstGeom prst="rect">
            <a:avLst/>
          </a:prstGeom>
        </p:spPr>
      </p:pic>
      <p:sp>
        <p:nvSpPr>
          <p:cNvPr id="23" name="TextBox 22">
            <a:extLst>
              <a:ext uri="{FF2B5EF4-FFF2-40B4-BE49-F238E27FC236}">
                <a16:creationId xmlns:a16="http://schemas.microsoft.com/office/drawing/2014/main" id="{C104686E-3C16-9B6F-6333-E590C5B73D3D}"/>
              </a:ext>
            </a:extLst>
          </p:cNvPr>
          <p:cNvSpPr txBox="1"/>
          <p:nvPr/>
        </p:nvSpPr>
        <p:spPr>
          <a:xfrm>
            <a:off x="8907785" y="3118700"/>
            <a:ext cx="721164" cy="369332"/>
          </a:xfrm>
          <a:prstGeom prst="rect">
            <a:avLst/>
          </a:prstGeom>
          <a:noFill/>
        </p:spPr>
        <p:txBody>
          <a:bodyPr wrap="square" rtlCol="0">
            <a:spAutoFit/>
          </a:bodyPr>
          <a:lstStyle/>
          <a:p>
            <a:r>
              <a:rPr lang="en-US" dirty="0">
                <a:solidFill>
                  <a:schemeClr val="bg1"/>
                </a:solidFill>
              </a:rPr>
              <a:t>MCO</a:t>
            </a:r>
          </a:p>
        </p:txBody>
      </p:sp>
      <p:sp>
        <p:nvSpPr>
          <p:cNvPr id="24" name="TextBox 23">
            <a:extLst>
              <a:ext uri="{FF2B5EF4-FFF2-40B4-BE49-F238E27FC236}">
                <a16:creationId xmlns:a16="http://schemas.microsoft.com/office/drawing/2014/main" id="{B8E54579-BA90-F4DD-C6E1-77D3996B052B}"/>
              </a:ext>
            </a:extLst>
          </p:cNvPr>
          <p:cNvSpPr txBox="1"/>
          <p:nvPr/>
        </p:nvSpPr>
        <p:spPr>
          <a:xfrm>
            <a:off x="9993247" y="4848502"/>
            <a:ext cx="721164" cy="369332"/>
          </a:xfrm>
          <a:prstGeom prst="rect">
            <a:avLst/>
          </a:prstGeom>
          <a:noFill/>
        </p:spPr>
        <p:txBody>
          <a:bodyPr wrap="square" rtlCol="0">
            <a:spAutoFit/>
          </a:bodyPr>
          <a:lstStyle/>
          <a:p>
            <a:r>
              <a:rPr lang="en-US" dirty="0">
                <a:solidFill>
                  <a:schemeClr val="bg1"/>
                </a:solidFill>
              </a:rPr>
              <a:t>PBI</a:t>
            </a:r>
          </a:p>
        </p:txBody>
      </p:sp>
      <p:sp>
        <p:nvSpPr>
          <p:cNvPr id="25" name="TextBox 24">
            <a:extLst>
              <a:ext uri="{FF2B5EF4-FFF2-40B4-BE49-F238E27FC236}">
                <a16:creationId xmlns:a16="http://schemas.microsoft.com/office/drawing/2014/main" id="{B57F3961-D4C6-4BD2-F55F-EF13A3D49BFD}"/>
              </a:ext>
            </a:extLst>
          </p:cNvPr>
          <p:cNvSpPr txBox="1"/>
          <p:nvPr/>
        </p:nvSpPr>
        <p:spPr>
          <a:xfrm>
            <a:off x="9980444" y="5295955"/>
            <a:ext cx="721164" cy="369332"/>
          </a:xfrm>
          <a:prstGeom prst="rect">
            <a:avLst/>
          </a:prstGeom>
          <a:noFill/>
        </p:spPr>
        <p:txBody>
          <a:bodyPr wrap="square" rtlCol="0">
            <a:spAutoFit/>
          </a:bodyPr>
          <a:lstStyle/>
          <a:p>
            <a:r>
              <a:rPr lang="en-US" dirty="0">
                <a:solidFill>
                  <a:schemeClr val="bg1"/>
                </a:solidFill>
              </a:rPr>
              <a:t>FLL</a:t>
            </a:r>
          </a:p>
        </p:txBody>
      </p:sp>
      <p:sp>
        <p:nvSpPr>
          <p:cNvPr id="26" name="TextBox 25">
            <a:extLst>
              <a:ext uri="{FF2B5EF4-FFF2-40B4-BE49-F238E27FC236}">
                <a16:creationId xmlns:a16="http://schemas.microsoft.com/office/drawing/2014/main" id="{59860EE2-C1F0-8F2F-67EF-E2FE7A5EED09}"/>
              </a:ext>
            </a:extLst>
          </p:cNvPr>
          <p:cNvSpPr txBox="1"/>
          <p:nvPr/>
        </p:nvSpPr>
        <p:spPr>
          <a:xfrm>
            <a:off x="9791699" y="5770240"/>
            <a:ext cx="721164" cy="369332"/>
          </a:xfrm>
          <a:prstGeom prst="rect">
            <a:avLst/>
          </a:prstGeom>
          <a:noFill/>
        </p:spPr>
        <p:txBody>
          <a:bodyPr wrap="square" rtlCol="0">
            <a:spAutoFit/>
          </a:bodyPr>
          <a:lstStyle/>
          <a:p>
            <a:r>
              <a:rPr lang="en-US" dirty="0">
                <a:solidFill>
                  <a:schemeClr val="bg1"/>
                </a:solidFill>
              </a:rPr>
              <a:t>MIA</a:t>
            </a:r>
          </a:p>
        </p:txBody>
      </p:sp>
      <p:sp>
        <p:nvSpPr>
          <p:cNvPr id="27" name="TextBox 26">
            <a:extLst>
              <a:ext uri="{FF2B5EF4-FFF2-40B4-BE49-F238E27FC236}">
                <a16:creationId xmlns:a16="http://schemas.microsoft.com/office/drawing/2014/main" id="{F5A28150-5E09-82C6-DED3-6F822489BB34}"/>
              </a:ext>
            </a:extLst>
          </p:cNvPr>
          <p:cNvSpPr txBox="1"/>
          <p:nvPr/>
        </p:nvSpPr>
        <p:spPr>
          <a:xfrm flipH="1">
            <a:off x="10439274" y="3960434"/>
            <a:ext cx="1092668" cy="369332"/>
          </a:xfrm>
          <a:prstGeom prst="rect">
            <a:avLst/>
          </a:prstGeom>
          <a:noFill/>
        </p:spPr>
        <p:txBody>
          <a:bodyPr wrap="square" rtlCol="0">
            <a:spAutoFit/>
          </a:bodyPr>
          <a:lstStyle/>
          <a:p>
            <a:r>
              <a:rPr lang="en-US" b="1" dirty="0"/>
              <a:t>2 HRS</a:t>
            </a:r>
          </a:p>
        </p:txBody>
      </p:sp>
      <p:sp>
        <p:nvSpPr>
          <p:cNvPr id="28" name="TextBox 27">
            <a:extLst>
              <a:ext uri="{FF2B5EF4-FFF2-40B4-BE49-F238E27FC236}">
                <a16:creationId xmlns:a16="http://schemas.microsoft.com/office/drawing/2014/main" id="{5733F631-FD00-B7F6-4762-BA09324D077E}"/>
              </a:ext>
            </a:extLst>
          </p:cNvPr>
          <p:cNvSpPr txBox="1"/>
          <p:nvPr/>
        </p:nvSpPr>
        <p:spPr>
          <a:xfrm flipH="1">
            <a:off x="10807542" y="5074003"/>
            <a:ext cx="1092668" cy="369332"/>
          </a:xfrm>
          <a:prstGeom prst="rect">
            <a:avLst/>
          </a:prstGeom>
          <a:noFill/>
        </p:spPr>
        <p:txBody>
          <a:bodyPr wrap="square" rtlCol="0">
            <a:spAutoFit/>
          </a:bodyPr>
          <a:lstStyle/>
          <a:p>
            <a:r>
              <a:rPr lang="en-US" b="1" dirty="0"/>
              <a:t>30 MIN</a:t>
            </a:r>
          </a:p>
        </p:txBody>
      </p:sp>
      <p:sp>
        <p:nvSpPr>
          <p:cNvPr id="29" name="TextBox 28">
            <a:extLst>
              <a:ext uri="{FF2B5EF4-FFF2-40B4-BE49-F238E27FC236}">
                <a16:creationId xmlns:a16="http://schemas.microsoft.com/office/drawing/2014/main" id="{CE461243-6E22-243F-6DCB-5706E3EC2C29}"/>
              </a:ext>
            </a:extLst>
          </p:cNvPr>
          <p:cNvSpPr txBox="1"/>
          <p:nvPr/>
        </p:nvSpPr>
        <p:spPr>
          <a:xfrm flipH="1">
            <a:off x="10742301" y="5665287"/>
            <a:ext cx="1092668" cy="369332"/>
          </a:xfrm>
          <a:prstGeom prst="rect">
            <a:avLst/>
          </a:prstGeom>
          <a:noFill/>
        </p:spPr>
        <p:txBody>
          <a:bodyPr wrap="square" rtlCol="0">
            <a:spAutoFit/>
          </a:bodyPr>
          <a:lstStyle/>
          <a:p>
            <a:r>
              <a:rPr lang="en-US" b="1" dirty="0"/>
              <a:t>30 MIN</a:t>
            </a:r>
          </a:p>
        </p:txBody>
      </p:sp>
    </p:spTree>
    <p:extLst>
      <p:ext uri="{BB962C8B-B14F-4D97-AF65-F5344CB8AC3E}">
        <p14:creationId xmlns:p14="http://schemas.microsoft.com/office/powerpoint/2010/main" val="2616644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Direct Flight to Florida: Making the Case for MCO</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1D9E824-FD2E-FD4E-3F86-588003C6F6F6}"/>
              </a:ext>
            </a:extLst>
          </p:cNvPr>
          <p:cNvPicPr>
            <a:picLocks noChangeAspect="1"/>
          </p:cNvPicPr>
          <p:nvPr/>
        </p:nvPicPr>
        <p:blipFill>
          <a:blip r:embed="rId3"/>
          <a:stretch>
            <a:fillRect/>
          </a:stretch>
        </p:blipFill>
        <p:spPr>
          <a:xfrm>
            <a:off x="6457405" y="487152"/>
            <a:ext cx="6610192" cy="6310887"/>
          </a:xfrm>
          <a:prstGeom prst="rect">
            <a:avLst/>
          </a:prstGeom>
        </p:spPr>
      </p:pic>
      <p:pic>
        <p:nvPicPr>
          <p:cNvPr id="3" name="Picture 2">
            <a:extLst>
              <a:ext uri="{FF2B5EF4-FFF2-40B4-BE49-F238E27FC236}">
                <a16:creationId xmlns:a16="http://schemas.microsoft.com/office/drawing/2014/main" id="{4C0E9168-1356-1492-C7C7-A73E2D674ED6}"/>
              </a:ext>
            </a:extLst>
          </p:cNvPr>
          <p:cNvPicPr>
            <a:picLocks noChangeAspect="1"/>
          </p:cNvPicPr>
          <p:nvPr/>
        </p:nvPicPr>
        <p:blipFill>
          <a:blip r:embed="rId4"/>
          <a:stretch>
            <a:fillRect/>
          </a:stretch>
        </p:blipFill>
        <p:spPr>
          <a:xfrm>
            <a:off x="74950" y="1436055"/>
            <a:ext cx="7218290" cy="1225402"/>
          </a:xfrm>
          <a:prstGeom prst="rect">
            <a:avLst/>
          </a:prstGeom>
        </p:spPr>
      </p:pic>
      <p:pic>
        <p:nvPicPr>
          <p:cNvPr id="7" name="Picture 6">
            <a:extLst>
              <a:ext uri="{FF2B5EF4-FFF2-40B4-BE49-F238E27FC236}">
                <a16:creationId xmlns:a16="http://schemas.microsoft.com/office/drawing/2014/main" id="{487C9CCC-F6D6-0CFF-F9EE-7B0621B991AD}"/>
              </a:ext>
            </a:extLst>
          </p:cNvPr>
          <p:cNvPicPr>
            <a:picLocks noChangeAspect="1"/>
          </p:cNvPicPr>
          <p:nvPr/>
        </p:nvPicPr>
        <p:blipFill>
          <a:blip r:embed="rId5"/>
          <a:stretch>
            <a:fillRect/>
          </a:stretch>
        </p:blipFill>
        <p:spPr>
          <a:xfrm>
            <a:off x="497289" y="2657709"/>
            <a:ext cx="6107201" cy="3608207"/>
          </a:xfrm>
          <a:prstGeom prst="rect">
            <a:avLst/>
          </a:prstGeom>
        </p:spPr>
      </p:pic>
    </p:spTree>
    <p:extLst>
      <p:ext uri="{BB962C8B-B14F-4D97-AF65-F5344CB8AC3E}">
        <p14:creationId xmlns:p14="http://schemas.microsoft.com/office/powerpoint/2010/main" val="2771449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Direct Flight to Florida: Making the Case for MCO</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8998612-757E-64B2-F4F6-59F86A5D3CDE}"/>
              </a:ext>
            </a:extLst>
          </p:cNvPr>
          <p:cNvPicPr>
            <a:picLocks noChangeAspect="1"/>
          </p:cNvPicPr>
          <p:nvPr/>
        </p:nvPicPr>
        <p:blipFill>
          <a:blip r:embed="rId3"/>
          <a:stretch>
            <a:fillRect/>
          </a:stretch>
        </p:blipFill>
        <p:spPr>
          <a:xfrm>
            <a:off x="6331762" y="1370408"/>
            <a:ext cx="4721484" cy="5330195"/>
          </a:xfrm>
          <a:prstGeom prst="rect">
            <a:avLst/>
          </a:prstGeom>
        </p:spPr>
      </p:pic>
      <p:sp>
        <p:nvSpPr>
          <p:cNvPr id="10" name="TextBox 9">
            <a:extLst>
              <a:ext uri="{FF2B5EF4-FFF2-40B4-BE49-F238E27FC236}">
                <a16:creationId xmlns:a16="http://schemas.microsoft.com/office/drawing/2014/main" id="{DB2A024C-4A05-2193-3420-C7C205AA915C}"/>
              </a:ext>
            </a:extLst>
          </p:cNvPr>
          <p:cNvSpPr txBox="1"/>
          <p:nvPr/>
        </p:nvSpPr>
        <p:spPr>
          <a:xfrm>
            <a:off x="1201867" y="1793123"/>
            <a:ext cx="4894132" cy="4524315"/>
          </a:xfrm>
          <a:prstGeom prst="rect">
            <a:avLst/>
          </a:prstGeom>
          <a:noFill/>
        </p:spPr>
        <p:txBody>
          <a:bodyPr wrap="square">
            <a:spAutoFit/>
          </a:bodyPr>
          <a:lstStyle/>
          <a:p>
            <a:r>
              <a:rPr lang="en-US" sz="2400" dirty="0"/>
              <a:t>NeoCity is a 500-acre technology district in Osceola County, Florida, inspired by an ethos of collaboration and designed to transform the way we ideate, create, and innovate. </a:t>
            </a:r>
          </a:p>
          <a:p>
            <a:endParaRPr lang="en-US" sz="2400" dirty="0"/>
          </a:p>
          <a:p>
            <a:r>
              <a:rPr lang="en-US" sz="2400" dirty="0"/>
              <a:t>Burgeoning concepts will gestate into mature technologies here, from smart sensors and photonics to software applications and process improvements in science and engineering. </a:t>
            </a:r>
          </a:p>
        </p:txBody>
      </p:sp>
    </p:spTree>
    <p:extLst>
      <p:ext uri="{BB962C8B-B14F-4D97-AF65-F5344CB8AC3E}">
        <p14:creationId xmlns:p14="http://schemas.microsoft.com/office/powerpoint/2010/main" val="1525479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D60CB3-41E0-6D8F-9079-047A77630252}"/>
              </a:ext>
            </a:extLst>
          </p:cNvPr>
          <p:cNvSpPr/>
          <p:nvPr/>
        </p:nvSpPr>
        <p:spPr>
          <a:xfrm>
            <a:off x="1079156" y="1894987"/>
            <a:ext cx="10033686" cy="2360141"/>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95D6C79-9275-6140-CF1F-49F8C9895075}"/>
              </a:ext>
            </a:extLst>
          </p:cNvPr>
          <p:cNvSpPr/>
          <p:nvPr/>
        </p:nvSpPr>
        <p:spPr>
          <a:xfrm>
            <a:off x="1970688" y="4197663"/>
            <a:ext cx="8250621" cy="178676"/>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clipart, tableware, plate&#10;&#10;Description automatically generated">
            <a:extLst>
              <a:ext uri="{FF2B5EF4-FFF2-40B4-BE49-F238E27FC236}">
                <a16:creationId xmlns:a16="http://schemas.microsoft.com/office/drawing/2014/main" id="{98425F1A-455F-EE8A-6ED3-8DE171EF7E40}"/>
              </a:ext>
            </a:extLst>
          </p:cNvPr>
          <p:cNvPicPr>
            <a:picLocks noChangeAspect="1"/>
          </p:cNvPicPr>
          <p:nvPr/>
        </p:nvPicPr>
        <p:blipFill>
          <a:blip r:embed="rId3"/>
          <a:stretch>
            <a:fillRect/>
          </a:stretch>
        </p:blipFill>
        <p:spPr>
          <a:xfrm>
            <a:off x="4880270" y="1087749"/>
            <a:ext cx="2431460" cy="402817"/>
          </a:xfrm>
          <a:prstGeom prst="rect">
            <a:avLst/>
          </a:prstGeom>
        </p:spPr>
      </p:pic>
      <p:sp>
        <p:nvSpPr>
          <p:cNvPr id="8" name="TextBox 7">
            <a:extLst>
              <a:ext uri="{FF2B5EF4-FFF2-40B4-BE49-F238E27FC236}">
                <a16:creationId xmlns:a16="http://schemas.microsoft.com/office/drawing/2014/main" id="{A3572065-9D83-53C3-1E5A-434812C32E58}"/>
              </a:ext>
            </a:extLst>
          </p:cNvPr>
          <p:cNvSpPr txBox="1"/>
          <p:nvPr/>
        </p:nvSpPr>
        <p:spPr>
          <a:xfrm>
            <a:off x="1384457" y="2567205"/>
            <a:ext cx="9423086" cy="584775"/>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Thank you!</a:t>
            </a:r>
          </a:p>
        </p:txBody>
      </p:sp>
      <p:pic>
        <p:nvPicPr>
          <p:cNvPr id="3" name="Picture 2">
            <a:extLst>
              <a:ext uri="{FF2B5EF4-FFF2-40B4-BE49-F238E27FC236}">
                <a16:creationId xmlns:a16="http://schemas.microsoft.com/office/drawing/2014/main" id="{9E0D2D6B-B2F6-E0FF-9930-DBEA7DD17EDD}"/>
              </a:ext>
            </a:extLst>
          </p:cNvPr>
          <p:cNvPicPr>
            <a:picLocks noChangeAspect="1"/>
          </p:cNvPicPr>
          <p:nvPr/>
        </p:nvPicPr>
        <p:blipFill>
          <a:blip r:embed="rId4"/>
          <a:stretch>
            <a:fillRect/>
          </a:stretch>
        </p:blipFill>
        <p:spPr>
          <a:xfrm>
            <a:off x="3754879" y="3706287"/>
            <a:ext cx="4608131" cy="3072087"/>
          </a:xfrm>
          <a:prstGeom prst="rect">
            <a:avLst/>
          </a:prstGeom>
        </p:spPr>
      </p:pic>
      <p:sp>
        <p:nvSpPr>
          <p:cNvPr id="2" name="TextBox 1">
            <a:extLst>
              <a:ext uri="{FF2B5EF4-FFF2-40B4-BE49-F238E27FC236}">
                <a16:creationId xmlns:a16="http://schemas.microsoft.com/office/drawing/2014/main" id="{07669FCF-5A77-B717-D782-7BD3C561B4EB}"/>
              </a:ext>
            </a:extLst>
          </p:cNvPr>
          <p:cNvSpPr txBox="1"/>
          <p:nvPr/>
        </p:nvSpPr>
        <p:spPr>
          <a:xfrm>
            <a:off x="1384457" y="3121512"/>
            <a:ext cx="9423086" cy="369332"/>
          </a:xfrm>
          <a:prstGeom prst="rect">
            <a:avLst/>
          </a:prstGeom>
          <a:noFill/>
        </p:spPr>
        <p:txBody>
          <a:bodyPr wrap="square" rtlCol="0">
            <a:spAutoFit/>
          </a:bodyPr>
          <a:lstStyle/>
          <a:p>
            <a:pPr algn="ctr"/>
            <a:r>
              <a:rPr lang="en-US" dirty="0">
                <a:solidFill>
                  <a:srgbClr val="05B2DF"/>
                </a:solidFill>
                <a:latin typeface="Arial" panose="020B0604020202020204" pitchFamily="34" charset="0"/>
                <a:cs typeface="Arial" panose="020B0604020202020204" pitchFamily="34" charset="0"/>
              </a:rPr>
              <a:t>@FollowMeToFL</a:t>
            </a:r>
          </a:p>
        </p:txBody>
      </p:sp>
    </p:spTree>
    <p:extLst>
      <p:ext uri="{BB962C8B-B14F-4D97-AF65-F5344CB8AC3E}">
        <p14:creationId xmlns:p14="http://schemas.microsoft.com/office/powerpoint/2010/main" val="2429598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Old Florida</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FCEC916-A55C-1409-2EFC-6F2E42713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3478" y="1803419"/>
            <a:ext cx="5918852" cy="3937848"/>
          </a:xfrm>
          <a:prstGeom prst="rect">
            <a:avLst/>
          </a:prstGeom>
        </p:spPr>
      </p:pic>
      <p:pic>
        <p:nvPicPr>
          <p:cNvPr id="3" name="Picture 2">
            <a:extLst>
              <a:ext uri="{FF2B5EF4-FFF2-40B4-BE49-F238E27FC236}">
                <a16:creationId xmlns:a16="http://schemas.microsoft.com/office/drawing/2014/main" id="{8A3041C7-65DD-257C-533E-35964393718E}"/>
              </a:ext>
            </a:extLst>
          </p:cNvPr>
          <p:cNvPicPr>
            <a:picLocks noChangeAspect="1"/>
          </p:cNvPicPr>
          <p:nvPr/>
        </p:nvPicPr>
        <p:blipFill rotWithShape="1">
          <a:blip r:embed="rId5"/>
          <a:srcRect l="5235" r="7612"/>
          <a:stretch/>
        </p:blipFill>
        <p:spPr>
          <a:xfrm>
            <a:off x="437321" y="1808219"/>
            <a:ext cx="5158409" cy="3933048"/>
          </a:xfrm>
          <a:prstGeom prst="rect">
            <a:avLst/>
          </a:prstGeom>
        </p:spPr>
      </p:pic>
    </p:spTree>
    <p:extLst>
      <p:ext uri="{BB962C8B-B14F-4D97-AF65-F5344CB8AC3E}">
        <p14:creationId xmlns:p14="http://schemas.microsoft.com/office/powerpoint/2010/main" val="206508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A8D59F-86BF-58C3-2FAB-402A70BC68EF}"/>
              </a:ext>
            </a:extLst>
          </p:cNvPr>
          <p:cNvSpPr/>
          <p:nvPr/>
        </p:nvSpPr>
        <p:spPr>
          <a:xfrm>
            <a:off x="-16933" y="0"/>
            <a:ext cx="6996546" cy="689186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71855"/>
              <a:gd name="connsiteX1" fmla="*/ 6096000 w 6096000"/>
              <a:gd name="connsiteY1" fmla="*/ 0 h 6871855"/>
              <a:gd name="connsiteX2" fmla="*/ 5237018 w 6096000"/>
              <a:gd name="connsiteY2" fmla="*/ 6871855 h 6871855"/>
              <a:gd name="connsiteX3" fmla="*/ 0 w 6096000"/>
              <a:gd name="connsiteY3" fmla="*/ 6858000 h 6871855"/>
              <a:gd name="connsiteX4" fmla="*/ 0 w 6096000"/>
              <a:gd name="connsiteY4" fmla="*/ 0 h 6871855"/>
              <a:gd name="connsiteX0" fmla="*/ 0 w 6289964"/>
              <a:gd name="connsiteY0" fmla="*/ 0 h 6871855"/>
              <a:gd name="connsiteX1" fmla="*/ 6289964 w 6289964"/>
              <a:gd name="connsiteY1" fmla="*/ 13855 h 6871855"/>
              <a:gd name="connsiteX2" fmla="*/ 5237018 w 6289964"/>
              <a:gd name="connsiteY2" fmla="*/ 6871855 h 6871855"/>
              <a:gd name="connsiteX3" fmla="*/ 0 w 6289964"/>
              <a:gd name="connsiteY3" fmla="*/ 6858000 h 6871855"/>
              <a:gd name="connsiteX4" fmla="*/ 0 w 6289964"/>
              <a:gd name="connsiteY4" fmla="*/ 0 h 6871855"/>
              <a:gd name="connsiteX0" fmla="*/ 0 w 6539345"/>
              <a:gd name="connsiteY0" fmla="*/ 0 h 6871855"/>
              <a:gd name="connsiteX1" fmla="*/ 6539345 w 6539345"/>
              <a:gd name="connsiteY1" fmla="*/ 27710 h 6871855"/>
              <a:gd name="connsiteX2" fmla="*/ 5237018 w 6539345"/>
              <a:gd name="connsiteY2" fmla="*/ 6871855 h 6871855"/>
              <a:gd name="connsiteX3" fmla="*/ 0 w 6539345"/>
              <a:gd name="connsiteY3" fmla="*/ 6858000 h 6871855"/>
              <a:gd name="connsiteX4" fmla="*/ 0 w 6539345"/>
              <a:gd name="connsiteY4" fmla="*/ 0 h 6871855"/>
              <a:gd name="connsiteX0" fmla="*/ 0 w 6345382"/>
              <a:gd name="connsiteY0" fmla="*/ 13854 h 6885709"/>
              <a:gd name="connsiteX1" fmla="*/ 6345382 w 6345382"/>
              <a:gd name="connsiteY1" fmla="*/ 0 h 6885709"/>
              <a:gd name="connsiteX2" fmla="*/ 5237018 w 6345382"/>
              <a:gd name="connsiteY2" fmla="*/ 6885709 h 6885709"/>
              <a:gd name="connsiteX3" fmla="*/ 0 w 6345382"/>
              <a:gd name="connsiteY3" fmla="*/ 6871854 h 6885709"/>
              <a:gd name="connsiteX4" fmla="*/ 0 w 6345382"/>
              <a:gd name="connsiteY4" fmla="*/ 13854 h 6885709"/>
              <a:gd name="connsiteX0" fmla="*/ 0 w 6345382"/>
              <a:gd name="connsiteY0" fmla="*/ 13854 h 6885709"/>
              <a:gd name="connsiteX1" fmla="*/ 6345382 w 6345382"/>
              <a:gd name="connsiteY1" fmla="*/ 0 h 6885709"/>
              <a:gd name="connsiteX2" fmla="*/ 5015345 w 6345382"/>
              <a:gd name="connsiteY2" fmla="*/ 6885709 h 6885709"/>
              <a:gd name="connsiteX3" fmla="*/ 0 w 6345382"/>
              <a:gd name="connsiteY3" fmla="*/ 6871854 h 6885709"/>
              <a:gd name="connsiteX4" fmla="*/ 0 w 6345382"/>
              <a:gd name="connsiteY4" fmla="*/ 13854 h 6885709"/>
              <a:gd name="connsiteX0" fmla="*/ 0 w 6580910"/>
              <a:gd name="connsiteY0" fmla="*/ 0 h 6871855"/>
              <a:gd name="connsiteX1" fmla="*/ 6580910 w 6580910"/>
              <a:gd name="connsiteY1" fmla="*/ 13855 h 6871855"/>
              <a:gd name="connsiteX2" fmla="*/ 5015345 w 6580910"/>
              <a:gd name="connsiteY2" fmla="*/ 6871855 h 6871855"/>
              <a:gd name="connsiteX3" fmla="*/ 0 w 6580910"/>
              <a:gd name="connsiteY3" fmla="*/ 6858000 h 6871855"/>
              <a:gd name="connsiteX4" fmla="*/ 0 w 6580910"/>
              <a:gd name="connsiteY4" fmla="*/ 0 h 6871855"/>
              <a:gd name="connsiteX0" fmla="*/ 0 w 6691746"/>
              <a:gd name="connsiteY0" fmla="*/ 0 h 6871855"/>
              <a:gd name="connsiteX1" fmla="*/ 6691746 w 6691746"/>
              <a:gd name="connsiteY1" fmla="*/ 1 h 6871855"/>
              <a:gd name="connsiteX2" fmla="*/ 5015345 w 6691746"/>
              <a:gd name="connsiteY2" fmla="*/ 6871855 h 6871855"/>
              <a:gd name="connsiteX3" fmla="*/ 0 w 6691746"/>
              <a:gd name="connsiteY3" fmla="*/ 6858000 h 6871855"/>
              <a:gd name="connsiteX4" fmla="*/ 0 w 6691746"/>
              <a:gd name="connsiteY4" fmla="*/ 0 h 6871855"/>
              <a:gd name="connsiteX0" fmla="*/ 0 w 6691746"/>
              <a:gd name="connsiteY0" fmla="*/ 0 h 6858000"/>
              <a:gd name="connsiteX1" fmla="*/ 6691746 w 6691746"/>
              <a:gd name="connsiteY1" fmla="*/ 1 h 6858000"/>
              <a:gd name="connsiteX2" fmla="*/ 4835236 w 6691746"/>
              <a:gd name="connsiteY2" fmla="*/ 6858000 h 6858000"/>
              <a:gd name="connsiteX3" fmla="*/ 0 w 6691746"/>
              <a:gd name="connsiteY3" fmla="*/ 6858000 h 6858000"/>
              <a:gd name="connsiteX4" fmla="*/ 0 w 6691746"/>
              <a:gd name="connsiteY4" fmla="*/ 0 h 6858000"/>
              <a:gd name="connsiteX0" fmla="*/ 0 w 6996546"/>
              <a:gd name="connsiteY0" fmla="*/ 0 h 6858000"/>
              <a:gd name="connsiteX1" fmla="*/ 6996546 w 6996546"/>
              <a:gd name="connsiteY1" fmla="*/ 1 h 6858000"/>
              <a:gd name="connsiteX2" fmla="*/ 5140036 w 6996546"/>
              <a:gd name="connsiteY2" fmla="*/ 6858000 h 6858000"/>
              <a:gd name="connsiteX3" fmla="*/ 304800 w 6996546"/>
              <a:gd name="connsiteY3" fmla="*/ 6858000 h 6858000"/>
              <a:gd name="connsiteX4" fmla="*/ 0 w 6996546"/>
              <a:gd name="connsiteY4" fmla="*/ 0 h 6858000"/>
              <a:gd name="connsiteX0" fmla="*/ 0 w 6996546"/>
              <a:gd name="connsiteY0" fmla="*/ 0 h 6891867"/>
              <a:gd name="connsiteX1" fmla="*/ 6996546 w 6996546"/>
              <a:gd name="connsiteY1" fmla="*/ 1 h 6891867"/>
              <a:gd name="connsiteX2" fmla="*/ 5140036 w 6996546"/>
              <a:gd name="connsiteY2" fmla="*/ 6858000 h 6891867"/>
              <a:gd name="connsiteX3" fmla="*/ 16934 w 6996546"/>
              <a:gd name="connsiteY3" fmla="*/ 6891867 h 6891867"/>
              <a:gd name="connsiteX4" fmla="*/ 0 w 6996546"/>
              <a:gd name="connsiteY4" fmla="*/ 0 h 6891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6546" h="6891867">
                <a:moveTo>
                  <a:pt x="0" y="0"/>
                </a:moveTo>
                <a:lnTo>
                  <a:pt x="6996546" y="1"/>
                </a:lnTo>
                <a:lnTo>
                  <a:pt x="5140036" y="6858000"/>
                </a:lnTo>
                <a:lnTo>
                  <a:pt x="16934" y="6891867"/>
                </a:lnTo>
                <a:cubicBezTo>
                  <a:pt x="11289" y="4594578"/>
                  <a:pt x="5645" y="2297289"/>
                  <a:pt x="0" y="0"/>
                </a:cubicBezTo>
                <a:close/>
              </a:path>
            </a:pathLst>
          </a:cu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0536E6C-5934-4FC9-0DA6-00535BE2D61F}"/>
              </a:ext>
            </a:extLst>
          </p:cNvPr>
          <p:cNvPicPr>
            <a:picLocks noChangeAspect="1"/>
          </p:cNvPicPr>
          <p:nvPr/>
        </p:nvPicPr>
        <p:blipFill>
          <a:blip r:embed="rId3">
            <a:alphaModFix amt="11000"/>
          </a:blip>
          <a:stretch>
            <a:fillRect/>
          </a:stretch>
        </p:blipFill>
        <p:spPr>
          <a:xfrm>
            <a:off x="-684886" y="393334"/>
            <a:ext cx="3303983" cy="3320586"/>
          </a:xfrm>
          <a:prstGeom prst="rect">
            <a:avLst/>
          </a:prstGeom>
        </p:spPr>
      </p:pic>
      <p:sp>
        <p:nvSpPr>
          <p:cNvPr id="5" name="TextBox 4">
            <a:extLst>
              <a:ext uri="{FF2B5EF4-FFF2-40B4-BE49-F238E27FC236}">
                <a16:creationId xmlns:a16="http://schemas.microsoft.com/office/drawing/2014/main" id="{639D1245-535B-601D-815F-975915D4F279}"/>
              </a:ext>
            </a:extLst>
          </p:cNvPr>
          <p:cNvSpPr txBox="1"/>
          <p:nvPr/>
        </p:nvSpPr>
        <p:spPr>
          <a:xfrm>
            <a:off x="1106476" y="1127593"/>
            <a:ext cx="4458782" cy="461665"/>
          </a:xfrm>
          <a:prstGeom prst="rect">
            <a:avLst/>
          </a:prstGeom>
          <a:noFill/>
        </p:spPr>
        <p:txBody>
          <a:bodyPr wrap="square" rtlCol="0">
            <a:spAutoFit/>
          </a:bodyPr>
          <a:lstStyle/>
          <a:p>
            <a:r>
              <a:rPr lang="en-US" sz="2400" dirty="0">
                <a:solidFill>
                  <a:srgbClr val="05B2DF"/>
                </a:solidFill>
              </a:rPr>
              <a:t>Enterprise Florida Offices</a:t>
            </a:r>
          </a:p>
        </p:txBody>
      </p:sp>
      <p:sp>
        <p:nvSpPr>
          <p:cNvPr id="7" name="TextBox 6">
            <a:extLst>
              <a:ext uri="{FF2B5EF4-FFF2-40B4-BE49-F238E27FC236}">
                <a16:creationId xmlns:a16="http://schemas.microsoft.com/office/drawing/2014/main" id="{FB36EC36-EB72-C2E0-82A3-46FB1195A2C7}"/>
              </a:ext>
            </a:extLst>
          </p:cNvPr>
          <p:cNvSpPr txBox="1"/>
          <p:nvPr/>
        </p:nvSpPr>
        <p:spPr>
          <a:xfrm>
            <a:off x="1106476" y="1964854"/>
            <a:ext cx="4020531" cy="3970318"/>
          </a:xfrm>
          <a:prstGeom prst="rect">
            <a:avLst/>
          </a:prstGeom>
          <a:noFill/>
        </p:spPr>
        <p:txBody>
          <a:bodyPr wrap="square" rtlCol="0">
            <a:spAutoFit/>
          </a:bodyPr>
          <a:lstStyle/>
          <a:p>
            <a:r>
              <a:rPr lang="en-US" b="1" dirty="0">
                <a:solidFill>
                  <a:schemeClr val="bg1"/>
                </a:solidFill>
              </a:rPr>
              <a:t>Orlando</a:t>
            </a:r>
            <a:r>
              <a:rPr lang="en-US" dirty="0">
                <a:solidFill>
                  <a:schemeClr val="bg1"/>
                </a:solidFill>
              </a:rPr>
              <a:t> </a:t>
            </a:r>
          </a:p>
          <a:p>
            <a:r>
              <a:rPr lang="en-US" dirty="0">
                <a:solidFill>
                  <a:schemeClr val="bg1"/>
                </a:solidFill>
              </a:rPr>
              <a:t>800 North Magnolia Avenue, Suite 1100 Orlando, Florida 32803</a:t>
            </a:r>
          </a:p>
          <a:p>
            <a:br>
              <a:rPr lang="en-US" dirty="0">
                <a:solidFill>
                  <a:schemeClr val="bg1"/>
                </a:solidFill>
              </a:rPr>
            </a:br>
            <a:endParaRPr lang="en-US" dirty="0">
              <a:solidFill>
                <a:schemeClr val="bg1"/>
              </a:solidFill>
            </a:endParaRPr>
          </a:p>
          <a:p>
            <a:r>
              <a:rPr lang="en-US" b="1" dirty="0">
                <a:solidFill>
                  <a:schemeClr val="bg1"/>
                </a:solidFill>
              </a:rPr>
              <a:t>Tallahassee</a:t>
            </a:r>
            <a:r>
              <a:rPr lang="en-US" dirty="0">
                <a:solidFill>
                  <a:schemeClr val="bg1"/>
                </a:solidFill>
              </a:rPr>
              <a:t> </a:t>
            </a:r>
          </a:p>
          <a:p>
            <a:r>
              <a:rPr lang="en-US" dirty="0">
                <a:solidFill>
                  <a:schemeClr val="bg1"/>
                </a:solidFill>
              </a:rPr>
              <a:t>101 North Monroe Street, Suite 1000 Tallahassee, Florida 32301</a:t>
            </a:r>
          </a:p>
          <a:p>
            <a:br>
              <a:rPr lang="en-US" dirty="0">
                <a:solidFill>
                  <a:schemeClr val="bg1"/>
                </a:solidFill>
              </a:rPr>
            </a:br>
            <a:endParaRPr lang="en-US" dirty="0">
              <a:solidFill>
                <a:schemeClr val="bg1"/>
              </a:solidFill>
            </a:endParaRPr>
          </a:p>
          <a:p>
            <a:r>
              <a:rPr lang="en-US" b="1" dirty="0">
                <a:solidFill>
                  <a:schemeClr val="bg1"/>
                </a:solidFill>
              </a:rPr>
              <a:t>Miami</a:t>
            </a:r>
            <a:r>
              <a:rPr lang="en-US" dirty="0">
                <a:solidFill>
                  <a:schemeClr val="bg1"/>
                </a:solidFill>
              </a:rPr>
              <a:t> </a:t>
            </a:r>
          </a:p>
          <a:p>
            <a:r>
              <a:rPr lang="en-US" dirty="0">
                <a:solidFill>
                  <a:schemeClr val="bg1"/>
                </a:solidFill>
              </a:rPr>
              <a:t>(International Trade &amp; Development) </a:t>
            </a:r>
          </a:p>
          <a:p>
            <a:r>
              <a:rPr lang="en-US" dirty="0">
                <a:solidFill>
                  <a:schemeClr val="bg1"/>
                </a:solidFill>
              </a:rPr>
              <a:t>201 Alhambra Circle, Suite 610 Coral Gables, Florida 33134</a:t>
            </a:r>
          </a:p>
        </p:txBody>
      </p:sp>
      <p:sp>
        <p:nvSpPr>
          <p:cNvPr id="8" name="Oval 7">
            <a:extLst>
              <a:ext uri="{FF2B5EF4-FFF2-40B4-BE49-F238E27FC236}">
                <a16:creationId xmlns:a16="http://schemas.microsoft.com/office/drawing/2014/main" id="{15C055AD-5994-31A1-5137-6D030B79BA4A}"/>
              </a:ext>
            </a:extLst>
          </p:cNvPr>
          <p:cNvSpPr/>
          <p:nvPr/>
        </p:nvSpPr>
        <p:spPr>
          <a:xfrm>
            <a:off x="6051357" y="2382982"/>
            <a:ext cx="665019" cy="665019"/>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F1EC4B6-01B0-3F62-7D84-743EBEF51860}"/>
              </a:ext>
            </a:extLst>
          </p:cNvPr>
          <p:cNvSpPr/>
          <p:nvPr/>
        </p:nvSpPr>
        <p:spPr>
          <a:xfrm>
            <a:off x="6051357" y="3491345"/>
            <a:ext cx="665019" cy="665019"/>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97AA85A-9EAB-E841-FFB5-0BE577B0E287}"/>
              </a:ext>
            </a:extLst>
          </p:cNvPr>
          <p:cNvSpPr/>
          <p:nvPr/>
        </p:nvSpPr>
        <p:spPr>
          <a:xfrm>
            <a:off x="6051357" y="4641272"/>
            <a:ext cx="665019" cy="665019"/>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EDB3CB6-B833-F195-0085-A0F26FB05553}"/>
              </a:ext>
            </a:extLst>
          </p:cNvPr>
          <p:cNvSpPr txBox="1"/>
          <p:nvPr/>
        </p:nvSpPr>
        <p:spPr>
          <a:xfrm>
            <a:off x="6925385" y="1127593"/>
            <a:ext cx="4458782" cy="461665"/>
          </a:xfrm>
          <a:prstGeom prst="rect">
            <a:avLst/>
          </a:prstGeom>
          <a:noFill/>
        </p:spPr>
        <p:txBody>
          <a:bodyPr wrap="square" rtlCol="0">
            <a:spAutoFit/>
          </a:bodyPr>
          <a:lstStyle/>
          <a:p>
            <a:r>
              <a:rPr lang="en-US" sz="2400" dirty="0">
                <a:solidFill>
                  <a:srgbClr val="111A44"/>
                </a:solidFill>
              </a:rPr>
              <a:t>Contact Information</a:t>
            </a:r>
          </a:p>
        </p:txBody>
      </p:sp>
      <p:sp>
        <p:nvSpPr>
          <p:cNvPr id="12" name="Rectangle 11">
            <a:extLst>
              <a:ext uri="{FF2B5EF4-FFF2-40B4-BE49-F238E27FC236}">
                <a16:creationId xmlns:a16="http://schemas.microsoft.com/office/drawing/2014/main" id="{7D08BF8A-2898-B6C9-9AC6-6E054A7751A7}"/>
              </a:ext>
            </a:extLst>
          </p:cNvPr>
          <p:cNvSpPr/>
          <p:nvPr/>
        </p:nvSpPr>
        <p:spPr>
          <a:xfrm>
            <a:off x="7048885" y="1630823"/>
            <a:ext cx="1676400" cy="45719"/>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30096DF-0431-34E3-435C-3CF2D32C9A65}"/>
              </a:ext>
            </a:extLst>
          </p:cNvPr>
          <p:cNvSpPr txBox="1"/>
          <p:nvPr/>
        </p:nvSpPr>
        <p:spPr>
          <a:xfrm>
            <a:off x="6925385" y="2443775"/>
            <a:ext cx="4458782" cy="461665"/>
          </a:xfrm>
          <a:prstGeom prst="rect">
            <a:avLst/>
          </a:prstGeom>
          <a:noFill/>
        </p:spPr>
        <p:txBody>
          <a:bodyPr wrap="square" rtlCol="0">
            <a:spAutoFit/>
          </a:bodyPr>
          <a:lstStyle/>
          <a:p>
            <a:r>
              <a:rPr lang="en-US" sz="2400" dirty="0">
                <a:solidFill>
                  <a:srgbClr val="111A44"/>
                </a:solidFill>
              </a:rPr>
              <a:t>EnterpriseFlorida.com</a:t>
            </a:r>
          </a:p>
        </p:txBody>
      </p:sp>
      <p:sp>
        <p:nvSpPr>
          <p:cNvPr id="14" name="TextBox 13">
            <a:extLst>
              <a:ext uri="{FF2B5EF4-FFF2-40B4-BE49-F238E27FC236}">
                <a16:creationId xmlns:a16="http://schemas.microsoft.com/office/drawing/2014/main" id="{E208B400-F60C-24D6-7FA3-64DC037F0F2B}"/>
              </a:ext>
            </a:extLst>
          </p:cNvPr>
          <p:cNvSpPr txBox="1"/>
          <p:nvPr/>
        </p:nvSpPr>
        <p:spPr>
          <a:xfrm>
            <a:off x="6925385" y="3579848"/>
            <a:ext cx="4458782" cy="461665"/>
          </a:xfrm>
          <a:prstGeom prst="rect">
            <a:avLst/>
          </a:prstGeom>
          <a:noFill/>
        </p:spPr>
        <p:txBody>
          <a:bodyPr wrap="square" rtlCol="0">
            <a:spAutoFit/>
          </a:bodyPr>
          <a:lstStyle/>
          <a:p>
            <a:r>
              <a:rPr lang="en-US" sz="2400" dirty="0">
                <a:solidFill>
                  <a:srgbClr val="111A44"/>
                </a:solidFill>
              </a:rPr>
              <a:t>linkedin.com/in/</a:t>
            </a:r>
            <a:r>
              <a:rPr lang="en-US" sz="2400" dirty="0" err="1">
                <a:solidFill>
                  <a:srgbClr val="111A44"/>
                </a:solidFill>
              </a:rPr>
              <a:t>lauradibella</a:t>
            </a:r>
            <a:endParaRPr lang="en-US" sz="2400" dirty="0">
              <a:solidFill>
                <a:srgbClr val="111A44"/>
              </a:solidFill>
            </a:endParaRPr>
          </a:p>
        </p:txBody>
      </p:sp>
      <p:sp>
        <p:nvSpPr>
          <p:cNvPr id="15" name="TextBox 14">
            <a:extLst>
              <a:ext uri="{FF2B5EF4-FFF2-40B4-BE49-F238E27FC236}">
                <a16:creationId xmlns:a16="http://schemas.microsoft.com/office/drawing/2014/main" id="{F68E8E2D-927C-B9EA-D769-F0F6B3AF5CA6}"/>
              </a:ext>
            </a:extLst>
          </p:cNvPr>
          <p:cNvSpPr txBox="1"/>
          <p:nvPr/>
        </p:nvSpPr>
        <p:spPr>
          <a:xfrm>
            <a:off x="6925385" y="4729775"/>
            <a:ext cx="4458782" cy="461665"/>
          </a:xfrm>
          <a:prstGeom prst="rect">
            <a:avLst/>
          </a:prstGeom>
          <a:noFill/>
        </p:spPr>
        <p:txBody>
          <a:bodyPr wrap="square" rtlCol="0">
            <a:spAutoFit/>
          </a:bodyPr>
          <a:lstStyle/>
          <a:p>
            <a:r>
              <a:rPr lang="en-US" sz="2400" dirty="0">
                <a:solidFill>
                  <a:srgbClr val="111A44"/>
                </a:solidFill>
              </a:rPr>
              <a:t>ldibella@enterpriseflorida.com</a:t>
            </a:r>
          </a:p>
        </p:txBody>
      </p:sp>
      <p:sp>
        <p:nvSpPr>
          <p:cNvPr id="16" name="Rectangle 15">
            <a:extLst>
              <a:ext uri="{FF2B5EF4-FFF2-40B4-BE49-F238E27FC236}">
                <a16:creationId xmlns:a16="http://schemas.microsoft.com/office/drawing/2014/main" id="{FF180AF8-3CE0-3D67-ACD5-064A06F55BD5}"/>
              </a:ext>
            </a:extLst>
          </p:cNvPr>
          <p:cNvSpPr/>
          <p:nvPr/>
        </p:nvSpPr>
        <p:spPr>
          <a:xfrm>
            <a:off x="6185944" y="4873678"/>
            <a:ext cx="395845" cy="20979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4DE17818-DC62-1FE5-6B0C-BB0B39B8D1A5}"/>
              </a:ext>
            </a:extLst>
          </p:cNvPr>
          <p:cNvSpPr/>
          <p:nvPr/>
        </p:nvSpPr>
        <p:spPr>
          <a:xfrm rot="10800000">
            <a:off x="6185944" y="4871699"/>
            <a:ext cx="395845" cy="98961"/>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ction Button: Sound 17">
            <a:hlinkClick r:id="" action="ppaction://noaction" highlightClick="1">
              <a:snd r:embed="rId4" name="chimes.wav"/>
            </a:hlinkClick>
            <a:extLst>
              <a:ext uri="{FF2B5EF4-FFF2-40B4-BE49-F238E27FC236}">
                <a16:creationId xmlns:a16="http://schemas.microsoft.com/office/drawing/2014/main" id="{36B8F760-764A-54DF-07FB-0FD257FE6BE0}"/>
              </a:ext>
            </a:extLst>
          </p:cNvPr>
          <p:cNvSpPr/>
          <p:nvPr/>
        </p:nvSpPr>
        <p:spPr>
          <a:xfrm>
            <a:off x="6210058" y="3650047"/>
            <a:ext cx="347617" cy="347617"/>
          </a:xfrm>
          <a:prstGeom prst="actionButtonSou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ction Button: Information 18">
            <a:hlinkClick r:id="" action="ppaction://noaction" highlightClick="1"/>
            <a:extLst>
              <a:ext uri="{FF2B5EF4-FFF2-40B4-BE49-F238E27FC236}">
                <a16:creationId xmlns:a16="http://schemas.microsoft.com/office/drawing/2014/main" id="{DA77C594-B1A0-A95C-7187-7AC2A1FED7D1}"/>
              </a:ext>
            </a:extLst>
          </p:cNvPr>
          <p:cNvSpPr/>
          <p:nvPr/>
        </p:nvSpPr>
        <p:spPr>
          <a:xfrm>
            <a:off x="6198000" y="2536979"/>
            <a:ext cx="371731" cy="357023"/>
          </a:xfrm>
          <a:prstGeom prst="actionButtonInformati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text, clipart, tableware, plate&#10;&#10;Description automatically generated">
            <a:extLst>
              <a:ext uri="{FF2B5EF4-FFF2-40B4-BE49-F238E27FC236}">
                <a16:creationId xmlns:a16="http://schemas.microsoft.com/office/drawing/2014/main" id="{539375F6-C492-AF28-20BD-CEB0F73FA817}"/>
              </a:ext>
            </a:extLst>
          </p:cNvPr>
          <p:cNvPicPr>
            <a:picLocks noChangeAspect="1"/>
          </p:cNvPicPr>
          <p:nvPr/>
        </p:nvPicPr>
        <p:blipFill>
          <a:blip r:embed="rId5"/>
          <a:stretch>
            <a:fillRect/>
          </a:stretch>
        </p:blipFill>
        <p:spPr>
          <a:xfrm>
            <a:off x="10691445" y="6368493"/>
            <a:ext cx="1185611" cy="196419"/>
          </a:xfrm>
          <a:prstGeom prst="rect">
            <a:avLst/>
          </a:prstGeom>
        </p:spPr>
      </p:pic>
    </p:spTree>
    <p:extLst>
      <p:ext uri="{BB962C8B-B14F-4D97-AF65-F5344CB8AC3E}">
        <p14:creationId xmlns:p14="http://schemas.microsoft.com/office/powerpoint/2010/main" val="756357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New Florida</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88B0CDE9-28EC-50F8-0E42-3396C9C7FA51}"/>
              </a:ext>
            </a:extLst>
          </p:cNvPr>
          <p:cNvPicPr>
            <a:picLocks noChangeAspect="1"/>
          </p:cNvPicPr>
          <p:nvPr/>
        </p:nvPicPr>
        <p:blipFill rotWithShape="1">
          <a:blip r:embed="rId4">
            <a:extLst>
              <a:ext uri="{28A0092B-C50C-407E-A947-70E740481C1C}">
                <a14:useLocalDpi xmlns:a14="http://schemas.microsoft.com/office/drawing/2010/main" val="0"/>
              </a:ext>
            </a:extLst>
          </a:blip>
          <a:srcRect t="13006" r="18749"/>
          <a:stretch/>
        </p:blipFill>
        <p:spPr>
          <a:xfrm>
            <a:off x="1104726" y="1461857"/>
            <a:ext cx="4742037" cy="3320375"/>
          </a:xfrm>
          <a:prstGeom prst="rect">
            <a:avLst/>
          </a:prstGeom>
        </p:spPr>
      </p:pic>
      <p:pic>
        <p:nvPicPr>
          <p:cNvPr id="3" name="Picture 2" descr="A picture containing outdoor, scene, harbor&#10;&#10;Description automatically generated">
            <a:extLst>
              <a:ext uri="{FF2B5EF4-FFF2-40B4-BE49-F238E27FC236}">
                <a16:creationId xmlns:a16="http://schemas.microsoft.com/office/drawing/2014/main" id="{A7AAD546-156B-F7B3-D065-8CFFBEC2FD70}"/>
              </a:ext>
            </a:extLst>
          </p:cNvPr>
          <p:cNvPicPr>
            <a:picLocks noChangeAspect="1"/>
          </p:cNvPicPr>
          <p:nvPr/>
        </p:nvPicPr>
        <p:blipFill rotWithShape="1">
          <a:blip r:embed="rId5"/>
          <a:srcRect l="230" r="-230" b="13006"/>
          <a:stretch/>
        </p:blipFill>
        <p:spPr>
          <a:xfrm>
            <a:off x="6036038" y="1465621"/>
            <a:ext cx="5076804" cy="3322990"/>
          </a:xfrm>
          <a:prstGeom prst="rect">
            <a:avLst/>
          </a:prstGeom>
        </p:spPr>
      </p:pic>
      <p:pic>
        <p:nvPicPr>
          <p:cNvPr id="2" name="Picture 1">
            <a:extLst>
              <a:ext uri="{FF2B5EF4-FFF2-40B4-BE49-F238E27FC236}">
                <a16:creationId xmlns:a16="http://schemas.microsoft.com/office/drawing/2014/main" id="{525A5286-BEDE-2998-16E9-F1A7AA987321}"/>
              </a:ext>
            </a:extLst>
          </p:cNvPr>
          <p:cNvPicPr>
            <a:picLocks noChangeAspect="1"/>
          </p:cNvPicPr>
          <p:nvPr/>
        </p:nvPicPr>
        <p:blipFill>
          <a:blip r:embed="rId6"/>
          <a:stretch>
            <a:fillRect/>
          </a:stretch>
        </p:blipFill>
        <p:spPr>
          <a:xfrm>
            <a:off x="2151546" y="4777379"/>
            <a:ext cx="7888908" cy="2133785"/>
          </a:xfrm>
          <a:prstGeom prst="rect">
            <a:avLst/>
          </a:prstGeom>
        </p:spPr>
      </p:pic>
    </p:spTree>
    <p:extLst>
      <p:ext uri="{BB962C8B-B14F-4D97-AF65-F5344CB8AC3E}">
        <p14:creationId xmlns:p14="http://schemas.microsoft.com/office/powerpoint/2010/main" val="2303759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Why? </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A18C7AE-7FA6-773A-4A23-106F3FBC6867}"/>
              </a:ext>
            </a:extLst>
          </p:cNvPr>
          <p:cNvPicPr>
            <a:picLocks noChangeAspect="1"/>
          </p:cNvPicPr>
          <p:nvPr/>
        </p:nvPicPr>
        <p:blipFill>
          <a:blip r:embed="rId4"/>
          <a:stretch>
            <a:fillRect/>
          </a:stretch>
        </p:blipFill>
        <p:spPr>
          <a:xfrm>
            <a:off x="1951892" y="633870"/>
            <a:ext cx="8288215" cy="6216161"/>
          </a:xfrm>
          <a:prstGeom prst="rect">
            <a:avLst/>
          </a:prstGeom>
        </p:spPr>
      </p:pic>
    </p:spTree>
    <p:extLst>
      <p:ext uri="{BB962C8B-B14F-4D97-AF65-F5344CB8AC3E}">
        <p14:creationId xmlns:p14="http://schemas.microsoft.com/office/powerpoint/2010/main" val="1970660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Pro Business Framework</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Logo, company name&#10;&#10;Description automatically generated">
            <a:extLst>
              <a:ext uri="{FF2B5EF4-FFF2-40B4-BE49-F238E27FC236}">
                <a16:creationId xmlns:a16="http://schemas.microsoft.com/office/drawing/2014/main" id="{30F87B07-6D90-5F22-2AB1-B3DC14BD1E16}"/>
              </a:ext>
            </a:extLst>
          </p:cNvPr>
          <p:cNvPicPr>
            <a:picLocks noChangeAspect="1"/>
          </p:cNvPicPr>
          <p:nvPr/>
        </p:nvPicPr>
        <p:blipFill>
          <a:blip r:embed="rId4"/>
          <a:stretch>
            <a:fillRect/>
          </a:stretch>
        </p:blipFill>
        <p:spPr>
          <a:xfrm>
            <a:off x="5995670" y="1725140"/>
            <a:ext cx="4897787" cy="3162571"/>
          </a:xfrm>
          <a:prstGeom prst="rect">
            <a:avLst/>
          </a:prstGeom>
        </p:spPr>
      </p:pic>
      <p:pic>
        <p:nvPicPr>
          <p:cNvPr id="7" name="Picture 6">
            <a:extLst>
              <a:ext uri="{FF2B5EF4-FFF2-40B4-BE49-F238E27FC236}">
                <a16:creationId xmlns:a16="http://schemas.microsoft.com/office/drawing/2014/main" id="{FFAB8648-76A2-852C-C035-4C157DE10F2A}"/>
              </a:ext>
            </a:extLst>
          </p:cNvPr>
          <p:cNvPicPr>
            <a:picLocks noChangeAspect="1"/>
          </p:cNvPicPr>
          <p:nvPr/>
        </p:nvPicPr>
        <p:blipFill>
          <a:blip r:embed="rId5"/>
          <a:stretch>
            <a:fillRect/>
          </a:stretch>
        </p:blipFill>
        <p:spPr>
          <a:xfrm>
            <a:off x="1079156" y="1672160"/>
            <a:ext cx="3819849" cy="2336007"/>
          </a:xfrm>
          <a:prstGeom prst="rect">
            <a:avLst/>
          </a:prstGeom>
        </p:spPr>
      </p:pic>
      <p:pic>
        <p:nvPicPr>
          <p:cNvPr id="13" name="Picture 12">
            <a:extLst>
              <a:ext uri="{FF2B5EF4-FFF2-40B4-BE49-F238E27FC236}">
                <a16:creationId xmlns:a16="http://schemas.microsoft.com/office/drawing/2014/main" id="{4C49678A-2740-7570-56DF-F1A18C8B3403}"/>
              </a:ext>
            </a:extLst>
          </p:cNvPr>
          <p:cNvPicPr>
            <a:picLocks noChangeAspect="1"/>
          </p:cNvPicPr>
          <p:nvPr/>
        </p:nvPicPr>
        <p:blipFill>
          <a:blip r:embed="rId6"/>
          <a:stretch>
            <a:fillRect/>
          </a:stretch>
        </p:blipFill>
        <p:spPr>
          <a:xfrm>
            <a:off x="2882232" y="4138882"/>
            <a:ext cx="3959840" cy="2424014"/>
          </a:xfrm>
          <a:prstGeom prst="rect">
            <a:avLst/>
          </a:prstGeom>
        </p:spPr>
      </p:pic>
    </p:spTree>
    <p:extLst>
      <p:ext uri="{BB962C8B-B14F-4D97-AF65-F5344CB8AC3E}">
        <p14:creationId xmlns:p14="http://schemas.microsoft.com/office/powerpoint/2010/main" val="266555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Large Dynamic Market</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6B45CCB-B0A8-D3B3-C504-9BB2D4ACE10D}"/>
              </a:ext>
            </a:extLst>
          </p:cNvPr>
          <p:cNvPicPr>
            <a:picLocks noChangeAspect="1"/>
          </p:cNvPicPr>
          <p:nvPr/>
        </p:nvPicPr>
        <p:blipFill>
          <a:blip r:embed="rId4"/>
          <a:stretch>
            <a:fillRect/>
          </a:stretch>
        </p:blipFill>
        <p:spPr>
          <a:xfrm>
            <a:off x="1756615" y="1359716"/>
            <a:ext cx="8781469" cy="4862222"/>
          </a:xfrm>
          <a:prstGeom prst="rect">
            <a:avLst/>
          </a:prstGeom>
        </p:spPr>
      </p:pic>
    </p:spTree>
    <p:extLst>
      <p:ext uri="{BB962C8B-B14F-4D97-AF65-F5344CB8AC3E}">
        <p14:creationId xmlns:p14="http://schemas.microsoft.com/office/powerpoint/2010/main" val="881613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 tableware, plate&#10;&#10;Description automatically generated">
            <a:extLst>
              <a:ext uri="{FF2B5EF4-FFF2-40B4-BE49-F238E27FC236}">
                <a16:creationId xmlns:a16="http://schemas.microsoft.com/office/drawing/2014/main" id="{22009C00-4361-9FFF-7955-EBFA0CB034DC}"/>
              </a:ext>
            </a:extLst>
          </p:cNvPr>
          <p:cNvPicPr>
            <a:picLocks noChangeAspect="1"/>
          </p:cNvPicPr>
          <p:nvPr/>
        </p:nvPicPr>
        <p:blipFill>
          <a:blip r:embed="rId3"/>
          <a:stretch>
            <a:fillRect/>
          </a:stretch>
        </p:blipFill>
        <p:spPr>
          <a:xfrm>
            <a:off x="10691445" y="6368493"/>
            <a:ext cx="1185611" cy="196419"/>
          </a:xfrm>
          <a:prstGeom prst="rect">
            <a:avLst/>
          </a:prstGeom>
        </p:spPr>
      </p:pic>
      <p:sp>
        <p:nvSpPr>
          <p:cNvPr id="6" name="Rectangle 5">
            <a:extLst>
              <a:ext uri="{FF2B5EF4-FFF2-40B4-BE49-F238E27FC236}">
                <a16:creationId xmlns:a16="http://schemas.microsoft.com/office/drawing/2014/main" id="{7B13BB7C-279C-8652-663A-F21386FA4ED1}"/>
              </a:ext>
            </a:extLst>
          </p:cNvPr>
          <p:cNvSpPr/>
          <p:nvPr/>
        </p:nvSpPr>
        <p:spPr>
          <a:xfrm>
            <a:off x="1079156" y="547113"/>
            <a:ext cx="10033686" cy="802185"/>
          </a:xfrm>
          <a:prstGeom prst="rect">
            <a:avLst/>
          </a:prstGeom>
          <a:solidFill>
            <a:srgbClr val="111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563C78-40D9-2836-DBEB-A9C56CCF4AE1}"/>
              </a:ext>
            </a:extLst>
          </p:cNvPr>
          <p:cNvSpPr/>
          <p:nvPr/>
        </p:nvSpPr>
        <p:spPr>
          <a:xfrm>
            <a:off x="5397062" y="460356"/>
            <a:ext cx="1397876" cy="86757"/>
          </a:xfrm>
          <a:prstGeom prst="rect">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1565BA-5F75-355C-B5FE-A4BCBF597D79}"/>
              </a:ext>
            </a:extLst>
          </p:cNvPr>
          <p:cNvSpPr txBox="1"/>
          <p:nvPr/>
        </p:nvSpPr>
        <p:spPr>
          <a:xfrm>
            <a:off x="1384456" y="711012"/>
            <a:ext cx="9423086"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Capital</a:t>
            </a:r>
          </a:p>
        </p:txBody>
      </p:sp>
      <p:sp>
        <p:nvSpPr>
          <p:cNvPr id="11" name="Oval 10">
            <a:extLst>
              <a:ext uri="{FF2B5EF4-FFF2-40B4-BE49-F238E27FC236}">
                <a16:creationId xmlns:a16="http://schemas.microsoft.com/office/drawing/2014/main" id="{C849965F-32E7-8A76-DAFF-33ECD1A89739}"/>
              </a:ext>
            </a:extLst>
          </p:cNvPr>
          <p:cNvSpPr/>
          <p:nvPr/>
        </p:nvSpPr>
        <p:spPr>
          <a:xfrm>
            <a:off x="-698938" y="6159062"/>
            <a:ext cx="1397876" cy="1397876"/>
          </a:xfrm>
          <a:prstGeom prst="ellipse">
            <a:avLst/>
          </a:prstGeom>
          <a:solidFill>
            <a:srgbClr val="05B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D7877D5-5D74-1D0F-F448-32EEB3087479}"/>
              </a:ext>
            </a:extLst>
          </p:cNvPr>
          <p:cNvPicPr>
            <a:picLocks noChangeAspect="1"/>
          </p:cNvPicPr>
          <p:nvPr/>
        </p:nvPicPr>
        <p:blipFill rotWithShape="1">
          <a:blip r:embed="rId4"/>
          <a:srcRect l="3237" t="4722" r="2929" b="2970"/>
          <a:stretch/>
        </p:blipFill>
        <p:spPr>
          <a:xfrm>
            <a:off x="408939" y="1859036"/>
            <a:ext cx="3389337" cy="3222650"/>
          </a:xfrm>
          <a:prstGeom prst="rect">
            <a:avLst/>
          </a:prstGeom>
        </p:spPr>
      </p:pic>
      <p:pic>
        <p:nvPicPr>
          <p:cNvPr id="10" name="Picture 9">
            <a:extLst>
              <a:ext uri="{FF2B5EF4-FFF2-40B4-BE49-F238E27FC236}">
                <a16:creationId xmlns:a16="http://schemas.microsoft.com/office/drawing/2014/main" id="{85429F59-FCC3-0FBE-5497-30B69648F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441" y="1513197"/>
            <a:ext cx="5222180" cy="3568489"/>
          </a:xfrm>
          <a:prstGeom prst="rect">
            <a:avLst/>
          </a:prstGeom>
        </p:spPr>
      </p:pic>
      <p:pic>
        <p:nvPicPr>
          <p:cNvPr id="17" name="Picture 16">
            <a:extLst>
              <a:ext uri="{FF2B5EF4-FFF2-40B4-BE49-F238E27FC236}">
                <a16:creationId xmlns:a16="http://schemas.microsoft.com/office/drawing/2014/main" id="{857DC975-5D5D-F414-2B92-BFBD59ECF457}"/>
              </a:ext>
            </a:extLst>
          </p:cNvPr>
          <p:cNvPicPr>
            <a:picLocks noChangeAspect="1"/>
          </p:cNvPicPr>
          <p:nvPr/>
        </p:nvPicPr>
        <p:blipFill rotWithShape="1">
          <a:blip r:embed="rId6"/>
          <a:srcRect t="8744" r="1876" b="18434"/>
          <a:stretch/>
        </p:blipFill>
        <p:spPr>
          <a:xfrm rot="20930656">
            <a:off x="4372672" y="3176593"/>
            <a:ext cx="2645037" cy="3077067"/>
          </a:xfrm>
          <a:prstGeom prst="rect">
            <a:avLst/>
          </a:prstGeom>
        </p:spPr>
      </p:pic>
    </p:spTree>
    <p:extLst>
      <p:ext uri="{BB962C8B-B14F-4D97-AF65-F5344CB8AC3E}">
        <p14:creationId xmlns:p14="http://schemas.microsoft.com/office/powerpoint/2010/main" val="3290512396"/>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TotalTime>
  <Words>5436</Words>
  <Application>Microsoft Office PowerPoint</Application>
  <PresentationFormat>Widescreen</PresentationFormat>
  <Paragraphs>503</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Arial Narrow</vt:lpstr>
      <vt:lpstr>Avenir 65 Medium</vt:lpstr>
      <vt:lpstr>Calibri</vt:lpstr>
      <vt:lpstr>Calibri Light</vt:lpstr>
      <vt:lpstr>Corbel</vt:lpstr>
      <vt:lpstr>Courier New</vt:lpstr>
      <vt:lpstr>Source Sans Pro</vt:lpstr>
      <vt:lpstr>Symbol</vt:lpstr>
      <vt:lpstr>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TJ Villamil</dc:creator>
  <cp:lastModifiedBy>Laura DiBella</cp:lastModifiedBy>
  <cp:revision>26</cp:revision>
  <dcterms:created xsi:type="dcterms:W3CDTF">2023-02-28T02:53:43Z</dcterms:created>
  <dcterms:modified xsi:type="dcterms:W3CDTF">2023-04-21T10:36:17Z</dcterms:modified>
</cp:coreProperties>
</file>